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8"/>
  </p:sldMasterIdLst>
  <p:notesMasterIdLst>
    <p:notesMasterId r:id="rId3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0058400" cy="7772400"/>
  <p:notesSz cx="10058400" cy="7772400"/>
  <p:custDataLst>
    <p:custData r:id="rId7"/>
    <p:custData r:id="rId4"/>
    <p:custData r:id="rId6"/>
    <p:custData r:id="rId2"/>
    <p:custData r:id="rId1"/>
    <p:custData r:id="rId3"/>
    <p:custData r:id="rId5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57" d="100"/>
          <a:sy n="57" d="100"/>
        </p:scale>
        <p:origin x="151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EC12-8388-2647-906F-60554CF7B8A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4573-B892-014E-B4E4-D8DB29C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05" dirty="0">
                <a:latin typeface="Arial"/>
                <a:cs typeface="Arial"/>
              </a:rPr>
              <a:t>Thank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for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time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today!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25" dirty="0">
                <a:latin typeface="Arial"/>
                <a:cs typeface="Arial"/>
              </a:rPr>
              <a:t>We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are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excited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here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discuss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basic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Investing.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our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hope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this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information will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set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up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successfully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achieve</a:t>
            </a:r>
            <a:r>
              <a:rPr lang="en-US" sz="1200" spc="-60" dirty="0">
                <a:latin typeface="Arial"/>
                <a:cs typeface="Arial"/>
              </a:rPr>
              <a:t> your </a:t>
            </a:r>
            <a:r>
              <a:rPr lang="en-US" sz="1200" spc="-35" dirty="0">
                <a:latin typeface="Arial"/>
                <a:cs typeface="Arial"/>
              </a:rPr>
              <a:t>future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goals,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whatever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they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may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be!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7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take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deeper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look </a:t>
            </a:r>
            <a:r>
              <a:rPr lang="en-US" sz="1200" spc="-40" dirty="0">
                <a:latin typeface="Arial"/>
                <a:cs typeface="Arial"/>
              </a:rPr>
              <a:t>at</a:t>
            </a:r>
            <a:r>
              <a:rPr lang="en-US" sz="1200" spc="-55" dirty="0">
                <a:latin typeface="Arial"/>
                <a:cs typeface="Arial"/>
              </a:rPr>
              <a:t> what </a:t>
            </a:r>
            <a:r>
              <a:rPr lang="en-US" sz="1200" spc="-80" dirty="0">
                <a:latin typeface="Arial"/>
                <a:cs typeface="Arial"/>
              </a:rPr>
              <a:t>you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in,</a:t>
            </a:r>
            <a:r>
              <a:rPr lang="en-US" sz="1200" spc="-50" dirty="0">
                <a:latin typeface="Arial"/>
                <a:cs typeface="Arial"/>
              </a:rPr>
              <a:t> this </a:t>
            </a:r>
            <a:r>
              <a:rPr lang="en-US" sz="1200" spc="-25" dirty="0">
                <a:latin typeface="Arial"/>
                <a:cs typeface="Arial"/>
              </a:rPr>
              <a:t>flow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chart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shows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specific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investment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vehicles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consider.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80" dirty="0">
                <a:latin typeface="Arial"/>
                <a:cs typeface="Arial"/>
              </a:rPr>
              <a:t>Now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we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discussed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what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is,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let’s</a:t>
            </a:r>
            <a:r>
              <a:rPr lang="en-US" sz="1200" spc="-55" dirty="0">
                <a:latin typeface="Arial"/>
                <a:cs typeface="Arial"/>
              </a:rPr>
              <a:t> look </a:t>
            </a:r>
            <a:r>
              <a:rPr lang="en-US" sz="1200" spc="-95" dirty="0">
                <a:latin typeface="Arial"/>
                <a:cs typeface="Arial"/>
              </a:rPr>
              <a:t>back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history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markets.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75" dirty="0">
                <a:latin typeface="Arial"/>
                <a:cs typeface="Arial"/>
              </a:rPr>
              <a:t>First,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birth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stock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markets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which </a:t>
            </a:r>
            <a:r>
              <a:rPr lang="en-US" sz="1200" spc="-85" dirty="0">
                <a:latin typeface="Arial"/>
                <a:cs typeface="Arial"/>
              </a:rPr>
              <a:t>happened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35" dirty="0">
                <a:latin typeface="Arial"/>
                <a:cs typeface="Arial"/>
              </a:rPr>
              <a:t>as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early </a:t>
            </a:r>
            <a:r>
              <a:rPr lang="en-US" sz="1200" spc="-135" dirty="0">
                <a:latin typeface="Arial"/>
                <a:cs typeface="Arial"/>
              </a:rPr>
              <a:t>as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1300s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when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Venetian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money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lenders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sold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debt </a:t>
            </a:r>
            <a:r>
              <a:rPr lang="en-US" sz="1200" spc="-10" dirty="0">
                <a:latin typeface="Arial"/>
                <a:cs typeface="Arial"/>
              </a:rPr>
              <a:t>issues. </a:t>
            </a:r>
            <a:r>
              <a:rPr lang="en-US" sz="1200" spc="-120" dirty="0">
                <a:latin typeface="Arial"/>
                <a:cs typeface="Arial"/>
              </a:rPr>
              <a:t>Fast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forward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today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we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many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stock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exchanges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such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35" dirty="0">
                <a:latin typeface="Arial"/>
                <a:cs typeface="Arial"/>
              </a:rPr>
              <a:t>as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London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Stock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20" dirty="0">
                <a:latin typeface="Arial"/>
                <a:cs typeface="Arial"/>
              </a:rPr>
              <a:t>Exchange,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Philadelphia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Stock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Exchange, </a:t>
            </a:r>
            <a:r>
              <a:rPr lang="en-US" sz="1200" spc="-170" dirty="0">
                <a:latin typeface="Arial"/>
                <a:cs typeface="Arial"/>
              </a:rPr>
              <a:t>S&amp;P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500,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NASDAQ.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70" dirty="0">
                <a:latin typeface="Arial"/>
                <a:cs typeface="Arial"/>
              </a:rPr>
              <a:t>But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35" dirty="0">
                <a:latin typeface="Arial"/>
                <a:cs typeface="Arial"/>
              </a:rPr>
              <a:t>as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we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look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back,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its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important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remember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not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all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fun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games.</a:t>
            </a:r>
            <a:endParaRPr lang="en-US" sz="1200" dirty="0">
              <a:latin typeface="Arial"/>
              <a:cs typeface="Arial"/>
            </a:endParaRPr>
          </a:p>
          <a:p>
            <a:pPr marL="12700" marR="5080">
              <a:lnSpc>
                <a:spcPct val="95400"/>
              </a:lnSpc>
              <a:spcBef>
                <a:spcPts val="55"/>
              </a:spcBef>
            </a:pPr>
            <a:r>
              <a:rPr lang="en-US" sz="1200" spc="-50" dirty="0">
                <a:latin typeface="Arial"/>
                <a:cs typeface="Arial"/>
              </a:rPr>
              <a:t>All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too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often,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crisis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lead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fear </a:t>
            </a:r>
            <a:r>
              <a:rPr lang="en-US" sz="1200" spc="-135" dirty="0">
                <a:latin typeface="Arial"/>
                <a:cs typeface="Arial"/>
              </a:rPr>
              <a:t>as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public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perceptions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become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overly </a:t>
            </a:r>
            <a:r>
              <a:rPr lang="en-US" sz="1200" spc="-75" dirty="0">
                <a:latin typeface="Arial"/>
                <a:cs typeface="Arial"/>
              </a:rPr>
              <a:t>pessimistic.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Financial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markets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are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usually </a:t>
            </a:r>
            <a:r>
              <a:rPr lang="en-US" sz="1200" spc="-55" dirty="0">
                <a:latin typeface="Arial"/>
                <a:cs typeface="Arial"/>
              </a:rPr>
              <a:t>rational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behave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irrationally.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But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 </a:t>
            </a:r>
            <a:r>
              <a:rPr lang="en-US" sz="1200" spc="-135" dirty="0">
                <a:latin typeface="Arial"/>
                <a:cs typeface="Arial"/>
              </a:rPr>
              <a:t>U.S.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stock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market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has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proven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remarkably</a:t>
            </a:r>
            <a:r>
              <a:rPr lang="en-US" sz="1200" spc="-50" dirty="0">
                <a:latin typeface="Arial"/>
                <a:cs typeface="Arial"/>
              </a:rPr>
              <a:t> resilient;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historically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has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recovered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from </a:t>
            </a:r>
            <a:r>
              <a:rPr lang="en-US" sz="1200" spc="-55" dirty="0">
                <a:latin typeface="Arial"/>
                <a:cs typeface="Arial"/>
              </a:rPr>
              <a:t>short </a:t>
            </a:r>
            <a:r>
              <a:rPr lang="en-US" sz="1200" spc="-40" dirty="0">
                <a:latin typeface="Arial"/>
                <a:cs typeface="Arial"/>
              </a:rPr>
              <a:t>term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crisis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events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move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higher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over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longer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time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periods.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graph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below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shows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hypothetical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investment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spc="-170" dirty="0">
                <a:latin typeface="Arial"/>
                <a:cs typeface="Arial"/>
              </a:rPr>
              <a:t>S&amp;P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40" dirty="0">
                <a:latin typeface="Arial"/>
                <a:cs typeface="Arial"/>
              </a:rPr>
              <a:t>500®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Index,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which </a:t>
            </a:r>
            <a:r>
              <a:rPr lang="en-US" sz="1200" spc="-80" dirty="0">
                <a:latin typeface="Arial"/>
                <a:cs typeface="Arial"/>
              </a:rPr>
              <a:t>represents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some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largest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companies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35" dirty="0">
                <a:latin typeface="Arial"/>
                <a:cs typeface="Arial"/>
              </a:rPr>
              <a:t>U.S.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stock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market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from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across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all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sectors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spc="-100" dirty="0">
                <a:latin typeface="Arial"/>
                <a:cs typeface="Arial"/>
              </a:rPr>
              <a:t>economy.</a:t>
            </a:r>
            <a:r>
              <a:rPr lang="en-US" sz="1200" spc="-50" dirty="0">
                <a:latin typeface="Arial"/>
                <a:cs typeface="Arial"/>
              </a:rPr>
              <a:t> 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spite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recessions,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wars,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other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crises,</a:t>
            </a:r>
            <a:r>
              <a:rPr lang="en-US" sz="1200" spc="-40" dirty="0">
                <a:latin typeface="Arial"/>
                <a:cs typeface="Arial"/>
              </a:rPr>
              <a:t> 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annualized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return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over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past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80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years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was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11.67%.</a:t>
            </a:r>
            <a:endParaRPr lang="en-US" sz="1200" dirty="0">
              <a:latin typeface="Arial"/>
              <a:cs typeface="Arial"/>
            </a:endParaRPr>
          </a:p>
          <a:p>
            <a:pPr marL="12700" marR="80645">
              <a:lnSpc>
                <a:spcPts val="1300"/>
              </a:lnSpc>
              <a:spcBef>
                <a:spcPts val="110"/>
              </a:spcBef>
            </a:pPr>
            <a:r>
              <a:rPr lang="en-US" sz="1200" spc="-135" dirty="0">
                <a:latin typeface="Arial"/>
                <a:cs typeface="Arial"/>
              </a:rPr>
              <a:t>By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staying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invested</a:t>
            </a:r>
            <a:r>
              <a:rPr lang="en-US" sz="1200" spc="-65" dirty="0">
                <a:latin typeface="Arial"/>
                <a:cs typeface="Arial"/>
              </a:rPr>
              <a:t> during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crises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20" dirty="0">
                <a:latin typeface="Arial"/>
                <a:cs typeface="Arial"/>
              </a:rPr>
              <a:t>—</a:t>
            </a:r>
            <a:r>
              <a:rPr lang="en-US" sz="1200" spc="-8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or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during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crisis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take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advantage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stock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market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valuations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20" dirty="0">
                <a:latin typeface="Arial"/>
                <a:cs typeface="Arial"/>
              </a:rPr>
              <a:t>—</a:t>
            </a:r>
            <a:r>
              <a:rPr lang="en-US" sz="1200" spc="-8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investors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keep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their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portfolios </a:t>
            </a:r>
            <a:r>
              <a:rPr lang="en-US" sz="1200" spc="-60" dirty="0">
                <a:latin typeface="Arial"/>
                <a:cs typeface="Arial"/>
              </a:rPr>
              <a:t>on</a:t>
            </a:r>
            <a:r>
              <a:rPr lang="en-US" sz="1200" spc="-65" dirty="0">
                <a:latin typeface="Arial"/>
                <a:cs typeface="Arial"/>
              </a:rPr>
              <a:t> track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pursuit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their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long-</a:t>
            </a:r>
            <a:r>
              <a:rPr lang="en-US" sz="1200" spc="-40" dirty="0">
                <a:latin typeface="Arial"/>
                <a:cs typeface="Arial"/>
              </a:rPr>
              <a:t>term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goals.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7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7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pursue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greater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return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potential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stocks,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makes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more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sense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stay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committed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investment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plan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rather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than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try </a:t>
            </a:r>
            <a:r>
              <a:rPr lang="en-US" sz="1200" dirty="0">
                <a:latin typeface="Arial"/>
                <a:cs typeface="Arial"/>
              </a:rPr>
              <a:t>to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25" dirty="0">
                <a:latin typeface="Arial"/>
                <a:cs typeface="Arial"/>
              </a:rPr>
              <a:t>guess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best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time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to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be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market.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Over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past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73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years,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bull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markets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lasted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longer </a:t>
            </a:r>
            <a:r>
              <a:rPr lang="en-US" sz="1200" spc="-75" dirty="0">
                <a:latin typeface="Arial"/>
                <a:cs typeface="Arial"/>
              </a:rPr>
              <a:t>(50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months</a:t>
            </a:r>
            <a:r>
              <a:rPr lang="en-US" sz="1200" spc="-60" dirty="0">
                <a:latin typeface="Arial"/>
                <a:cs typeface="Arial"/>
              </a:rPr>
              <a:t> on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average) </a:t>
            </a:r>
            <a:r>
              <a:rPr lang="en-US" sz="1200" spc="-50" dirty="0">
                <a:latin typeface="Arial"/>
                <a:cs typeface="Arial"/>
              </a:rPr>
              <a:t>than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bear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markets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(13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months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on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average.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Bull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markets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begun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during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economic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recessions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expansions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at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all </a:t>
            </a:r>
            <a:r>
              <a:rPr lang="en-US" sz="1200" spc="-85" dirty="0">
                <a:latin typeface="Arial"/>
                <a:cs typeface="Arial"/>
              </a:rPr>
              <a:t>levels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rates.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And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while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impossible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predict </a:t>
            </a:r>
            <a:r>
              <a:rPr lang="en-US" sz="1200" spc="-75" dirty="0">
                <a:latin typeface="Arial"/>
                <a:cs typeface="Arial"/>
              </a:rPr>
              <a:t>when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bull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market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will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begin,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possible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miss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one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waiting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on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spc="-10" dirty="0">
                <a:latin typeface="Arial"/>
                <a:cs typeface="Arial"/>
              </a:rPr>
              <a:t>sidelines.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84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80" dirty="0">
                <a:latin typeface="Arial"/>
                <a:cs typeface="Arial"/>
              </a:rPr>
              <a:t>Overall,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three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key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lessons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we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learned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from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history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is: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55"/>
              </a:lnSpc>
              <a:buAutoNum type="arabicPeriod"/>
              <a:tabLst>
                <a:tab pos="158115" algn="l"/>
              </a:tabLst>
            </a:pPr>
            <a:r>
              <a:rPr lang="en-US" sz="1200" spc="-114" dirty="0">
                <a:latin typeface="Arial"/>
                <a:cs typeface="Arial"/>
              </a:rPr>
              <a:t>The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unexpected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will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occur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45"/>
              </a:lnSpc>
              <a:buAutoNum type="arabicPeriod"/>
              <a:tabLst>
                <a:tab pos="158115" algn="l"/>
              </a:tabLst>
            </a:pPr>
            <a:r>
              <a:rPr lang="en-US" sz="1200" spc="-75" dirty="0">
                <a:latin typeface="Arial"/>
                <a:cs typeface="Arial"/>
              </a:rPr>
              <a:t>Markets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are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cyclical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415"/>
              </a:lnSpc>
              <a:buAutoNum type="arabicPeriod"/>
              <a:tabLst>
                <a:tab pos="158115" algn="l"/>
              </a:tabLst>
            </a:pPr>
            <a:r>
              <a:rPr lang="en-US" sz="1200" spc="-70" dirty="0">
                <a:latin typeface="Arial"/>
                <a:cs typeface="Arial"/>
              </a:rPr>
              <a:t>Historically,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markets</a:t>
            </a:r>
            <a:r>
              <a:rPr lang="en-US" sz="1200" spc="-2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recover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70" dirty="0">
                <a:latin typeface="Arial"/>
                <a:cs typeface="Arial"/>
              </a:rPr>
              <a:t>Next,</a:t>
            </a:r>
            <a:r>
              <a:rPr lang="en-US" sz="1200" spc="-2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let’s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discuss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fundamental</a:t>
            </a:r>
            <a:r>
              <a:rPr lang="en-US" sz="1200" spc="-2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principles.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63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114" dirty="0">
                <a:latin typeface="Arial"/>
                <a:cs typeface="Arial"/>
              </a:rPr>
              <a:t>The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first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one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create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goals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for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money.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65" dirty="0">
                <a:latin typeface="Arial"/>
                <a:cs typeface="Arial"/>
              </a:rPr>
              <a:t>To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create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goals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ask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yourself: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55"/>
              </a:lnSpc>
              <a:buAutoNum type="arabicPeriod"/>
              <a:tabLst>
                <a:tab pos="158115" algn="l"/>
              </a:tabLst>
            </a:pPr>
            <a:r>
              <a:rPr lang="en-US" sz="1200" spc="-70" dirty="0">
                <a:latin typeface="Arial"/>
                <a:cs typeface="Arial"/>
              </a:rPr>
              <a:t>What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for?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45"/>
              </a:lnSpc>
              <a:buAutoNum type="arabicPeriod"/>
              <a:tabLst>
                <a:tab pos="158115" algn="l"/>
              </a:tabLst>
            </a:pPr>
            <a:r>
              <a:rPr lang="en-US" sz="1200" spc="-85" dirty="0">
                <a:latin typeface="Arial"/>
                <a:cs typeface="Arial"/>
              </a:rPr>
              <a:t>How </a:t>
            </a:r>
            <a:r>
              <a:rPr lang="en-US" sz="1200" spc="-10" dirty="0">
                <a:latin typeface="Arial"/>
                <a:cs typeface="Arial"/>
              </a:rPr>
              <a:t>long?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90"/>
              </a:lnSpc>
              <a:buAutoNum type="arabicPeriod"/>
              <a:tabLst>
                <a:tab pos="158115" algn="l"/>
              </a:tabLst>
            </a:pPr>
            <a:r>
              <a:rPr lang="en-US" sz="1200" spc="-85" dirty="0">
                <a:latin typeface="Arial"/>
                <a:cs typeface="Arial"/>
              </a:rPr>
              <a:t>How </a:t>
            </a:r>
            <a:r>
              <a:rPr lang="en-US" sz="1200" spc="-10" dirty="0">
                <a:latin typeface="Arial"/>
                <a:cs typeface="Arial"/>
              </a:rPr>
              <a:t>much?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415"/>
              </a:lnSpc>
              <a:buAutoNum type="arabicPeriod"/>
              <a:tabLst>
                <a:tab pos="158115" algn="l"/>
              </a:tabLst>
            </a:pPr>
            <a:r>
              <a:rPr lang="en-US" sz="1200" spc="-75" dirty="0">
                <a:latin typeface="Arial"/>
                <a:cs typeface="Arial"/>
              </a:rPr>
              <a:t>What’s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next?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3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70" dirty="0">
                <a:latin typeface="Arial"/>
                <a:cs typeface="Arial"/>
              </a:rPr>
              <a:t>Start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saving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early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stick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with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plan.</a:t>
            </a:r>
            <a:r>
              <a:rPr lang="en-US" sz="1200" spc="-45" dirty="0">
                <a:latin typeface="Arial"/>
                <a:cs typeface="Arial"/>
              </a:rPr>
              <a:t> It’s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time-</a:t>
            </a:r>
            <a:r>
              <a:rPr lang="en-US" sz="1200" spc="-65" dirty="0">
                <a:latin typeface="Arial"/>
                <a:cs typeface="Arial"/>
              </a:rPr>
              <a:t>tested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strategy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for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investors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seeking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build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wealth. </a:t>
            </a:r>
            <a:r>
              <a:rPr lang="en-US" sz="1200" spc="-120" dirty="0">
                <a:latin typeface="Arial"/>
                <a:cs typeface="Arial"/>
              </a:rPr>
              <a:t>A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head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start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just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few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years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make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70" dirty="0">
                <a:latin typeface="Arial"/>
                <a:cs typeface="Arial"/>
              </a:rPr>
              <a:t> big</a:t>
            </a:r>
            <a:r>
              <a:rPr lang="en-US" sz="1200" spc="-65" dirty="0">
                <a:latin typeface="Arial"/>
                <a:cs typeface="Arial"/>
              </a:rPr>
              <a:t> difference,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thanks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power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compounding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returns. </a:t>
            </a:r>
            <a:r>
              <a:rPr lang="en-US" sz="1200" spc="-100" dirty="0">
                <a:latin typeface="Arial"/>
                <a:cs typeface="Arial"/>
              </a:rPr>
              <a:t>Staying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invested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offer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even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more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growth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potential.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4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also</a:t>
            </a:r>
            <a:r>
              <a:rPr lang="en-US" sz="1200" spc="-45" dirty="0">
                <a:latin typeface="Arial"/>
                <a:cs typeface="Arial"/>
              </a:rPr>
              <a:t> important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understand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saving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versus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investing.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Remember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Prioritize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emergency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fund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choose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spc="-65" dirty="0">
                <a:latin typeface="Arial"/>
                <a:cs typeface="Arial"/>
              </a:rPr>
              <a:t>most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effective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investment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vehicle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for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goals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130" dirty="0">
                <a:latin typeface="Arial"/>
                <a:cs typeface="Arial"/>
              </a:rPr>
              <a:t>Today</a:t>
            </a:r>
            <a:r>
              <a:rPr lang="en-US" sz="1200" spc="-8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we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will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cover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four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topics: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55"/>
              </a:lnSpc>
              <a:buAutoNum type="arabicPeriod"/>
              <a:tabLst>
                <a:tab pos="158115" algn="l"/>
              </a:tabLst>
            </a:pPr>
            <a:r>
              <a:rPr lang="en-US" sz="1200" spc="-70" dirty="0">
                <a:latin typeface="Arial"/>
                <a:cs typeface="Arial"/>
              </a:rPr>
              <a:t>What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investing?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45"/>
              </a:lnSpc>
              <a:buAutoNum type="arabicPeriod"/>
              <a:tabLst>
                <a:tab pos="158115" algn="l"/>
              </a:tabLst>
            </a:pPr>
            <a:r>
              <a:rPr lang="en-US" sz="1200" spc="-10" dirty="0">
                <a:latin typeface="Arial"/>
                <a:cs typeface="Arial"/>
              </a:rPr>
              <a:t>History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90"/>
              </a:lnSpc>
              <a:buAutoNum type="arabicPeriod"/>
              <a:tabLst>
                <a:tab pos="158115" algn="l"/>
              </a:tabLst>
            </a:pPr>
            <a:r>
              <a:rPr lang="en-US" sz="1200" spc="-90" dirty="0">
                <a:latin typeface="Arial"/>
                <a:cs typeface="Arial"/>
              </a:rPr>
              <a:t>Fundamental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principles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415"/>
              </a:lnSpc>
              <a:buAutoNum type="arabicPeriod"/>
              <a:tabLst>
                <a:tab pos="158115" algn="l"/>
              </a:tabLst>
            </a:pPr>
            <a:r>
              <a:rPr lang="en-US" sz="1200" spc="-75" dirty="0">
                <a:latin typeface="Arial"/>
                <a:cs typeface="Arial"/>
              </a:rPr>
              <a:t>Next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steps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9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lang="en-US" sz="1200" spc="-155" dirty="0">
                <a:latin typeface="Arial"/>
                <a:cs typeface="Arial"/>
              </a:rPr>
              <a:t>Take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time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know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your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risk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tolerance.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This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inform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types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investments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select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arrive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at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your </a:t>
            </a:r>
            <a:r>
              <a:rPr lang="en-US" sz="1200" spc="-10" dirty="0">
                <a:latin typeface="Arial"/>
                <a:cs typeface="Arial"/>
              </a:rPr>
              <a:t>goals. </a:t>
            </a:r>
            <a:r>
              <a:rPr lang="en-US" sz="1200" spc="-170" dirty="0">
                <a:latin typeface="Arial"/>
                <a:cs typeface="Arial"/>
              </a:rPr>
              <a:t>To</a:t>
            </a:r>
            <a:r>
              <a:rPr lang="en-US" sz="1200" spc="-65" dirty="0">
                <a:latin typeface="Arial"/>
                <a:cs typeface="Arial"/>
              </a:rPr>
              <a:t> help,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you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can:</a:t>
            </a:r>
            <a:endParaRPr lang="en-US" sz="1200" dirty="0">
              <a:latin typeface="Arial"/>
              <a:cs typeface="Arial"/>
            </a:endParaRPr>
          </a:p>
          <a:p>
            <a:pPr marL="119380" indent="-107314">
              <a:lnSpc>
                <a:spcPts val="1225"/>
              </a:lnSpc>
              <a:buChar char="•"/>
              <a:tabLst>
                <a:tab pos="120014" algn="l"/>
              </a:tabLst>
            </a:pPr>
            <a:r>
              <a:rPr lang="en-US" sz="1200" spc="-100" dirty="0">
                <a:latin typeface="Arial"/>
                <a:cs typeface="Arial"/>
              </a:rPr>
              <a:t>Learn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risks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associated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with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different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investments</a:t>
            </a:r>
            <a:endParaRPr lang="en-US" sz="1200" dirty="0">
              <a:latin typeface="Arial"/>
              <a:cs typeface="Arial"/>
            </a:endParaRPr>
          </a:p>
          <a:p>
            <a:pPr marL="119380" indent="-107314">
              <a:lnSpc>
                <a:spcPts val="1415"/>
              </a:lnSpc>
              <a:buChar char="•"/>
              <a:tabLst>
                <a:tab pos="120014" algn="l"/>
              </a:tabLst>
            </a:pPr>
            <a:r>
              <a:rPr lang="en-US" sz="1200" spc="-140" dirty="0">
                <a:latin typeface="Arial"/>
                <a:cs typeface="Arial"/>
              </a:rPr>
              <a:t>Assess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 </a:t>
            </a:r>
            <a:r>
              <a:rPr lang="en-US" sz="1200" spc="-65" dirty="0">
                <a:latin typeface="Arial"/>
                <a:cs typeface="Arial"/>
              </a:rPr>
              <a:t>risk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comfort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levels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determine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type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investor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are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48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40" dirty="0">
                <a:latin typeface="Arial"/>
                <a:cs typeface="Arial"/>
              </a:rPr>
              <a:t>As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approach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 </a:t>
            </a:r>
            <a:r>
              <a:rPr lang="en-US" sz="1200" spc="-95" dirty="0">
                <a:latin typeface="Arial"/>
                <a:cs typeface="Arial"/>
              </a:rPr>
              <a:t>goals,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consider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adjusting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 risk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levels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stay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on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track.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0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85" dirty="0">
                <a:latin typeface="Arial"/>
                <a:cs typeface="Arial"/>
              </a:rPr>
              <a:t>Investors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who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stay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course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benefit.</a:t>
            </a:r>
            <a:endParaRPr lang="en-US" sz="1200" dirty="0">
              <a:latin typeface="Arial"/>
              <a:cs typeface="Arial"/>
            </a:endParaRPr>
          </a:p>
          <a:p>
            <a:pPr marL="12700" marR="5080">
              <a:lnSpc>
                <a:spcPct val="93300"/>
              </a:lnSpc>
              <a:spcBef>
                <a:spcPts val="85"/>
              </a:spcBef>
            </a:pPr>
            <a:r>
              <a:rPr lang="en-US" sz="1200" spc="-120" dirty="0">
                <a:latin typeface="Arial"/>
                <a:cs typeface="Arial"/>
              </a:rPr>
              <a:t>A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$10,000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investment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70" dirty="0">
                <a:latin typeface="Arial"/>
                <a:cs typeface="Arial"/>
              </a:rPr>
              <a:t>S&amp;P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500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Index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2001</a:t>
            </a:r>
            <a:r>
              <a:rPr lang="en-US" sz="1200" spc="-55" dirty="0">
                <a:latin typeface="Arial"/>
                <a:cs typeface="Arial"/>
              </a:rPr>
              <a:t> would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grown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$61,685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December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31,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2021,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despite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51% </a:t>
            </a:r>
            <a:r>
              <a:rPr lang="en-US" sz="1200" spc="-50" dirty="0">
                <a:latin typeface="Arial"/>
                <a:cs typeface="Arial"/>
              </a:rPr>
              <a:t>downturn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2008–2009.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Please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keep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mind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returns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for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other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periods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may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been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less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favorable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other </a:t>
            </a:r>
            <a:r>
              <a:rPr lang="en-US" sz="1200" spc="-70" dirty="0">
                <a:latin typeface="Arial"/>
                <a:cs typeface="Arial"/>
              </a:rPr>
              <a:t>market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segments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may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not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recovered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from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this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downturn.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0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90" dirty="0">
                <a:latin typeface="Arial"/>
                <a:cs typeface="Arial"/>
              </a:rPr>
              <a:t>And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always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diversity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 </a:t>
            </a:r>
            <a:r>
              <a:rPr lang="en-US" sz="1200" spc="-35" dirty="0">
                <a:latin typeface="Arial"/>
                <a:cs typeface="Arial"/>
              </a:rPr>
              <a:t>portfolio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since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leaders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one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year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could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losers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next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year.</a:t>
            </a:r>
            <a:endParaRPr lang="en-US" sz="1200" dirty="0">
              <a:latin typeface="Arial"/>
              <a:cs typeface="Arial"/>
            </a:endParaRPr>
          </a:p>
          <a:p>
            <a:pPr marL="12700" marR="5080">
              <a:lnSpc>
                <a:spcPct val="93300"/>
              </a:lnSpc>
              <a:spcBef>
                <a:spcPts val="85"/>
              </a:spcBef>
            </a:pPr>
            <a:r>
              <a:rPr lang="en-US" sz="1200" spc="-95" dirty="0">
                <a:latin typeface="Arial"/>
                <a:cs typeface="Arial"/>
              </a:rPr>
              <a:t>Over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time, </a:t>
            </a:r>
            <a:r>
              <a:rPr lang="en-US" sz="1200" spc="-65" dirty="0">
                <a:latin typeface="Arial"/>
                <a:cs typeface="Arial"/>
              </a:rPr>
              <a:t>diversifying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across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asset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classes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help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manage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risk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potentially</a:t>
            </a:r>
            <a:r>
              <a:rPr lang="en-US" sz="1200" spc="-65" dirty="0">
                <a:latin typeface="Arial"/>
                <a:cs typeface="Arial"/>
              </a:rPr>
              <a:t> boost</a:t>
            </a:r>
            <a:r>
              <a:rPr lang="en-US" sz="1200" spc="-60" dirty="0">
                <a:latin typeface="Arial"/>
                <a:cs typeface="Arial"/>
              </a:rPr>
              <a:t> returns.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40" dirty="0">
                <a:latin typeface="Arial"/>
                <a:cs typeface="Arial"/>
              </a:rPr>
              <a:t>As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shown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asset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allocation </a:t>
            </a:r>
            <a:r>
              <a:rPr lang="en-US" sz="1200" spc="-55" dirty="0">
                <a:latin typeface="Arial"/>
                <a:cs typeface="Arial"/>
              </a:rPr>
              <a:t>chart </a:t>
            </a:r>
            <a:r>
              <a:rPr lang="en-US" sz="1200" spc="-60" dirty="0">
                <a:latin typeface="Arial"/>
                <a:cs typeface="Arial"/>
              </a:rPr>
              <a:t>on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right,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diversifying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portfolio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has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outperformed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chasing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leading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or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lagging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asset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classes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over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past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14 </a:t>
            </a:r>
            <a:r>
              <a:rPr lang="en-US" sz="1200" spc="-10" dirty="0">
                <a:latin typeface="Arial"/>
                <a:cs typeface="Arial"/>
              </a:rPr>
              <a:t>years.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84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65" dirty="0">
                <a:latin typeface="Arial"/>
                <a:cs typeface="Arial"/>
              </a:rPr>
              <a:t>So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what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are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next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steps?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9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95" dirty="0">
                <a:latin typeface="Arial"/>
                <a:cs typeface="Arial"/>
              </a:rPr>
              <a:t>Buyer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beware</a:t>
            </a:r>
            <a:endParaRPr lang="en-US" sz="1200" dirty="0">
              <a:latin typeface="Arial"/>
              <a:cs typeface="Arial"/>
            </a:endParaRPr>
          </a:p>
          <a:p>
            <a:pPr marL="119380" indent="-107314">
              <a:lnSpc>
                <a:spcPts val="1355"/>
              </a:lnSpc>
              <a:buChar char="•"/>
              <a:tabLst>
                <a:tab pos="120014" algn="l"/>
              </a:tabLst>
            </a:pPr>
            <a:r>
              <a:rPr lang="en-US" sz="1200" spc="-95" dirty="0">
                <a:latin typeface="Arial"/>
                <a:cs typeface="Arial"/>
              </a:rPr>
              <a:t>No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guarantees</a:t>
            </a:r>
            <a:endParaRPr lang="en-US" sz="1200" dirty="0">
              <a:latin typeface="Arial"/>
              <a:cs typeface="Arial"/>
            </a:endParaRPr>
          </a:p>
          <a:p>
            <a:pPr marL="119380" indent="-107314">
              <a:lnSpc>
                <a:spcPts val="1345"/>
              </a:lnSpc>
              <a:buChar char="•"/>
              <a:tabLst>
                <a:tab pos="120014" algn="l"/>
              </a:tabLst>
            </a:pPr>
            <a:r>
              <a:rPr lang="en-US" sz="1200" spc="-50" dirty="0">
                <a:latin typeface="Arial"/>
                <a:cs typeface="Arial"/>
              </a:rPr>
              <a:t>Not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always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insured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Federal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Deposit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Insurance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Corporation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(FDIC)</a:t>
            </a:r>
            <a:endParaRPr lang="en-US" sz="1200" dirty="0">
              <a:latin typeface="Arial"/>
              <a:cs typeface="Arial"/>
            </a:endParaRPr>
          </a:p>
          <a:p>
            <a:pPr marL="119380" indent="-107314">
              <a:lnSpc>
                <a:spcPts val="1390"/>
              </a:lnSpc>
              <a:buChar char="•"/>
              <a:tabLst>
                <a:tab pos="120014" algn="l"/>
              </a:tabLst>
            </a:pPr>
            <a:r>
              <a:rPr lang="en-US" sz="1200" spc="-135" dirty="0">
                <a:latin typeface="Arial"/>
                <a:cs typeface="Arial"/>
              </a:rPr>
              <a:t>Be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wary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0" dirty="0">
                <a:latin typeface="Arial"/>
                <a:cs typeface="Arial"/>
              </a:rPr>
              <a:t> promotions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for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“best”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or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“no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risk”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investments</a:t>
            </a:r>
            <a:endParaRPr lang="en-US" sz="1200" dirty="0">
              <a:latin typeface="Arial"/>
              <a:cs typeface="Arial"/>
            </a:endParaRPr>
          </a:p>
          <a:p>
            <a:pPr marL="119380" indent="-107314">
              <a:lnSpc>
                <a:spcPts val="1415"/>
              </a:lnSpc>
              <a:buChar char="•"/>
              <a:tabLst>
                <a:tab pos="120014" algn="l"/>
              </a:tabLst>
            </a:pPr>
            <a:r>
              <a:rPr lang="en-US" sz="1200" spc="-135" dirty="0">
                <a:latin typeface="Arial"/>
                <a:cs typeface="Arial"/>
              </a:rPr>
              <a:t>Be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careful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who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take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advice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from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75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125" dirty="0">
                <a:latin typeface="Arial"/>
                <a:cs typeface="Arial"/>
              </a:rPr>
              <a:t>We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encourage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write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down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these</a:t>
            </a:r>
            <a:r>
              <a:rPr lang="en-US" sz="1200" spc="-55" dirty="0">
                <a:latin typeface="Arial"/>
                <a:cs typeface="Arial"/>
              </a:rPr>
              <a:t> action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steps: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55"/>
              </a:lnSpc>
              <a:buAutoNum type="arabicPeriod"/>
              <a:tabLst>
                <a:tab pos="158115" algn="l"/>
              </a:tabLst>
            </a:pPr>
            <a:r>
              <a:rPr lang="en-US" sz="1200" spc="-85" dirty="0">
                <a:latin typeface="Arial"/>
                <a:cs typeface="Arial"/>
              </a:rPr>
              <a:t>Understand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saving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versus</a:t>
            </a:r>
            <a:r>
              <a:rPr lang="en-US" sz="1200" spc="-2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investing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45"/>
              </a:lnSpc>
              <a:buAutoNum type="arabicPeriod"/>
              <a:tabLst>
                <a:tab pos="158115" algn="l"/>
              </a:tabLst>
            </a:pPr>
            <a:r>
              <a:rPr lang="en-US" sz="1200" spc="-105" dirty="0">
                <a:latin typeface="Arial"/>
                <a:cs typeface="Arial"/>
              </a:rPr>
              <a:t>Remember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investing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lifelong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learning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process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90"/>
              </a:lnSpc>
              <a:buAutoNum type="arabicPeriod"/>
              <a:tabLst>
                <a:tab pos="158115" algn="l"/>
              </a:tabLst>
            </a:pPr>
            <a:r>
              <a:rPr lang="en-US" sz="1200" spc="-95" dirty="0">
                <a:latin typeface="Arial"/>
                <a:cs typeface="Arial"/>
              </a:rPr>
              <a:t>Consider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working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with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professional</a:t>
            </a: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lang="en-US" sz="1200" spc="-140" dirty="0">
                <a:latin typeface="Arial"/>
                <a:cs typeface="Arial"/>
              </a:rPr>
              <a:t>As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always,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we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appreciate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time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attention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today! </a:t>
            </a:r>
            <a:r>
              <a:rPr lang="en-US" sz="1200" spc="-105" dirty="0">
                <a:latin typeface="Arial"/>
                <a:cs typeface="Arial"/>
              </a:rPr>
              <a:t>Thank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1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/>
                <a:cs typeface="Times New Roman"/>
              </a:rPr>
              <a:t>It</a:t>
            </a:r>
            <a:r>
              <a:rPr lang="en-US" sz="1200" spc="-75" dirty="0">
                <a:latin typeface="Times New Roman"/>
                <a:cs typeface="Times New Roman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is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important</a:t>
            </a:r>
            <a:r>
              <a:rPr lang="en-US" sz="1200" spc="-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to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note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that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all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investments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involve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risk,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including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the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loss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of</a:t>
            </a:r>
            <a:r>
              <a:rPr lang="en-US" sz="1200" spc="-2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principal.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This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material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is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for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informational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and </a:t>
            </a:r>
            <a:r>
              <a:rPr lang="en-US" sz="1200" spc="-55" dirty="0">
                <a:latin typeface="Arial"/>
                <a:cs typeface="Arial"/>
              </a:rPr>
              <a:t>educational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purposes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only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and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investors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should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carefully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consider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the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investment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objectives,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risks,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charges,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and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expenses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fund</a:t>
            </a:r>
            <a:r>
              <a:rPr lang="en-US" sz="1200" spc="-8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before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investing.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1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65" dirty="0">
                <a:latin typeface="Arial"/>
                <a:cs typeface="Arial"/>
              </a:rPr>
              <a:t>But,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first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things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first.</a:t>
            </a:r>
            <a:endParaRPr lang="en-US" sz="1200" dirty="0">
              <a:latin typeface="Arial"/>
              <a:cs typeface="Arial"/>
            </a:endParaRPr>
          </a:p>
          <a:p>
            <a:pPr marL="12700" marR="478790">
              <a:lnSpc>
                <a:spcPts val="1300"/>
              </a:lnSpc>
              <a:spcBef>
                <a:spcPts val="145"/>
              </a:spcBef>
            </a:pPr>
            <a:r>
              <a:rPr lang="en-US" sz="1200" spc="-85" dirty="0">
                <a:latin typeface="Arial"/>
                <a:cs typeface="Arial"/>
              </a:rPr>
              <a:t>Before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money,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important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20" dirty="0">
                <a:latin typeface="Arial"/>
                <a:cs typeface="Arial"/>
              </a:rPr>
              <a:t>save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portion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for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emergencies,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make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sure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fixed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expenses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are </a:t>
            </a:r>
            <a:r>
              <a:rPr lang="en-US" sz="1200" spc="-85" dirty="0">
                <a:latin typeface="Arial"/>
                <a:cs typeface="Arial"/>
              </a:rPr>
              <a:t>covered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each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month,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money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on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hand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or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variable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expenses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like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groceries,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etc.</a:t>
            </a:r>
            <a:endParaRPr lang="en-US" sz="1200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15"/>
              </a:spcBef>
            </a:pPr>
            <a:r>
              <a:rPr lang="en-US" sz="1200" spc="-114" dirty="0">
                <a:latin typeface="Arial"/>
                <a:cs typeface="Arial"/>
              </a:rPr>
              <a:t>Once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all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those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items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are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accounted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for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budget,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what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left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allocated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your </a:t>
            </a:r>
            <a:r>
              <a:rPr lang="en-US" sz="1200" spc="-40" dirty="0">
                <a:latin typeface="Arial"/>
                <a:cs typeface="Arial"/>
              </a:rPr>
              <a:t>future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goals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and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investments</a:t>
            </a:r>
            <a:r>
              <a:rPr lang="en-US" sz="1200" spc="-9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can </a:t>
            </a:r>
            <a:r>
              <a:rPr lang="en-US" sz="1200" spc="-85" dirty="0">
                <a:latin typeface="Arial"/>
                <a:cs typeface="Arial"/>
              </a:rPr>
              <a:t>be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vehicles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help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achieve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them.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14" dirty="0">
                <a:latin typeface="Arial"/>
                <a:cs typeface="Arial"/>
              </a:rPr>
              <a:t>Remember,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no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one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has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ever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said,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“I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wish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I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would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have</a:t>
            </a:r>
            <a:r>
              <a:rPr lang="en-US" sz="1200" spc="-55" dirty="0">
                <a:latin typeface="Arial"/>
                <a:cs typeface="Arial"/>
              </a:rPr>
              <a:t> waited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longer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before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investing.”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Having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time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on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 </a:t>
            </a:r>
            <a:r>
              <a:rPr lang="en-US" sz="1200" spc="-80" dirty="0">
                <a:latin typeface="Arial"/>
                <a:cs typeface="Arial"/>
              </a:rPr>
              <a:t>side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extremely </a:t>
            </a:r>
            <a:r>
              <a:rPr lang="en-US" sz="1200" spc="-55" dirty="0">
                <a:latin typeface="Arial"/>
                <a:cs typeface="Arial"/>
              </a:rPr>
              <a:t>helpful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35" dirty="0">
                <a:latin typeface="Arial"/>
                <a:cs typeface="Arial"/>
              </a:rPr>
              <a:t>as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35" dirty="0">
                <a:latin typeface="Arial"/>
                <a:cs typeface="Arial"/>
              </a:rPr>
              <a:t>as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65" dirty="0">
                <a:latin typeface="Arial"/>
                <a:cs typeface="Arial"/>
              </a:rPr>
              <a:t> help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compound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your </a:t>
            </a:r>
            <a:r>
              <a:rPr lang="en-US" sz="1200" spc="-10" dirty="0">
                <a:latin typeface="Arial"/>
                <a:cs typeface="Arial"/>
              </a:rPr>
              <a:t>returns.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2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65" dirty="0">
                <a:latin typeface="Arial"/>
                <a:cs typeface="Arial"/>
              </a:rPr>
              <a:t>So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exactly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what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investing?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Let’s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dive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discuss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this </a:t>
            </a:r>
            <a:r>
              <a:rPr lang="en-US" sz="1200" spc="-10" dirty="0">
                <a:latin typeface="Arial"/>
                <a:cs typeface="Arial"/>
              </a:rPr>
              <a:t>further.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00" dirty="0">
                <a:latin typeface="Arial"/>
                <a:cs typeface="Arial"/>
              </a:rPr>
              <a:t>According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to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Investopedia,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investing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150" dirty="0">
                <a:latin typeface="Arial"/>
                <a:cs typeface="Arial"/>
              </a:rPr>
              <a:t>is</a:t>
            </a:r>
            <a:r>
              <a:rPr lang="en-US" sz="1200" spc="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“the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act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of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allocating</a:t>
            </a:r>
            <a:r>
              <a:rPr lang="en-US" sz="1200" spc="1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resources,</a:t>
            </a:r>
            <a:r>
              <a:rPr lang="en-US" sz="1200" spc="4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usually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money,</a:t>
            </a:r>
            <a:r>
              <a:rPr lang="en-US" sz="1200" spc="3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with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the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expectation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of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generating </a:t>
            </a:r>
            <a:r>
              <a:rPr lang="en-US" sz="1200" spc="-180" dirty="0">
                <a:latin typeface="Arial"/>
                <a:cs typeface="Arial"/>
              </a:rPr>
              <a:t>an</a:t>
            </a:r>
            <a:r>
              <a:rPr lang="en-US" sz="1200" spc="9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income</a:t>
            </a:r>
            <a:r>
              <a:rPr lang="en-US" sz="1200" spc="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or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profit”</a:t>
            </a:r>
            <a:r>
              <a:rPr lang="en-US" sz="1200" spc="-85" dirty="0">
                <a:latin typeface="Arial"/>
                <a:cs typeface="Arial"/>
              </a:rPr>
              <a:t> </a:t>
            </a:r>
            <a:r>
              <a:rPr lang="en-US" sz="1200" spc="-125" dirty="0">
                <a:latin typeface="Arial"/>
                <a:cs typeface="Arial"/>
              </a:rPr>
              <a:t>and</a:t>
            </a:r>
            <a:r>
              <a:rPr lang="en-US" sz="1200" spc="4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85" dirty="0">
                <a:latin typeface="Arial"/>
                <a:cs typeface="Arial"/>
              </a:rPr>
              <a:t> </a:t>
            </a:r>
            <a:r>
              <a:rPr lang="en-US" sz="1200" spc="-150" dirty="0">
                <a:latin typeface="Arial"/>
                <a:cs typeface="Arial"/>
              </a:rPr>
              <a:t>is</a:t>
            </a:r>
            <a:r>
              <a:rPr lang="en-US" sz="1200" spc="7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personal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to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everyone.</a:t>
            </a:r>
            <a:r>
              <a:rPr lang="en-US" sz="1200" spc="35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In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order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to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invest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you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must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formulate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your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120" dirty="0">
                <a:latin typeface="Arial"/>
                <a:cs typeface="Arial"/>
              </a:rPr>
              <a:t>goals</a:t>
            </a:r>
            <a:r>
              <a:rPr lang="en-US" sz="1200" spc="35" dirty="0">
                <a:latin typeface="Arial"/>
                <a:cs typeface="Arial"/>
              </a:rPr>
              <a:t> </a:t>
            </a:r>
            <a:r>
              <a:rPr lang="en-US" sz="1200" spc="-125" dirty="0">
                <a:latin typeface="Arial"/>
                <a:cs typeface="Arial"/>
              </a:rPr>
              <a:t>and</a:t>
            </a:r>
            <a:r>
              <a:rPr lang="en-US" sz="1200" spc="45" dirty="0">
                <a:latin typeface="Arial"/>
                <a:cs typeface="Arial"/>
              </a:rPr>
              <a:t> </a:t>
            </a:r>
            <a:r>
              <a:rPr lang="en-US" sz="1200" spc="-160" dirty="0">
                <a:latin typeface="Arial"/>
                <a:cs typeface="Arial"/>
              </a:rPr>
              <a:t>be</a:t>
            </a:r>
            <a:r>
              <a:rPr lang="en-US" sz="1200" spc="7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committed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to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70" dirty="0">
                <a:latin typeface="Arial"/>
                <a:cs typeface="Arial"/>
              </a:rPr>
              <a:t> long </a:t>
            </a:r>
            <a:r>
              <a:rPr lang="en-US" sz="1200" spc="-45" dirty="0">
                <a:latin typeface="Arial"/>
                <a:cs typeface="Arial"/>
              </a:rPr>
              <a:t>term.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This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not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get </a:t>
            </a:r>
            <a:r>
              <a:rPr lang="en-US" sz="1200" spc="-50" dirty="0">
                <a:latin typeface="Arial"/>
                <a:cs typeface="Arial"/>
              </a:rPr>
              <a:t>rich</a:t>
            </a:r>
            <a:r>
              <a:rPr lang="en-US" sz="1200" spc="-75" dirty="0">
                <a:latin typeface="Arial"/>
                <a:cs typeface="Arial"/>
              </a:rPr>
              <a:t> quick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5" dirty="0">
                <a:latin typeface="Arial"/>
                <a:cs typeface="Arial"/>
              </a:rPr>
              <a:t>scheme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or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guarantee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profit.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0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200" spc="-140" dirty="0">
                <a:latin typeface="Arial"/>
                <a:cs typeface="Arial"/>
              </a:rPr>
              <a:t>As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70" dirty="0">
                <a:latin typeface="Arial"/>
                <a:cs typeface="Arial"/>
              </a:rPr>
              <a:t> invest,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5" dirty="0">
                <a:latin typeface="Arial"/>
                <a:cs typeface="Arial"/>
              </a:rPr>
              <a:t>important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think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about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five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0" dirty="0">
                <a:latin typeface="Arial"/>
                <a:cs typeface="Arial"/>
              </a:rPr>
              <a:t>things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that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affect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value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0" dirty="0">
                <a:latin typeface="Arial"/>
                <a:cs typeface="Arial"/>
              </a:rPr>
              <a:t> your </a:t>
            </a:r>
            <a:r>
              <a:rPr lang="en-US" sz="1200" spc="-10" dirty="0">
                <a:latin typeface="Arial"/>
                <a:cs typeface="Arial"/>
              </a:rPr>
              <a:t>money: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55"/>
              </a:lnSpc>
              <a:buAutoNum type="arabicPeriod"/>
              <a:tabLst>
                <a:tab pos="158115" algn="l"/>
              </a:tabLst>
            </a:pPr>
            <a:r>
              <a:rPr lang="en-US" sz="1200" spc="-10" dirty="0">
                <a:latin typeface="Arial"/>
                <a:cs typeface="Arial"/>
              </a:rPr>
              <a:t>Taxes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45"/>
              </a:lnSpc>
              <a:buAutoNum type="arabicPeriod"/>
              <a:tabLst>
                <a:tab pos="158115" algn="l"/>
              </a:tabLst>
            </a:pPr>
            <a:r>
              <a:rPr lang="en-US" sz="1200" spc="-10" dirty="0">
                <a:latin typeface="Arial"/>
                <a:cs typeface="Arial"/>
              </a:rPr>
              <a:t>Healthcare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390"/>
              </a:lnSpc>
              <a:buAutoNum type="arabicPeriod"/>
              <a:tabLst>
                <a:tab pos="158115" algn="l"/>
              </a:tabLst>
            </a:pPr>
            <a:r>
              <a:rPr lang="en-US" sz="1200" spc="-10" dirty="0">
                <a:latin typeface="Arial"/>
                <a:cs typeface="Arial"/>
              </a:rPr>
              <a:t>Inflation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405"/>
              </a:lnSpc>
              <a:buAutoNum type="arabicPeriod"/>
              <a:tabLst>
                <a:tab pos="158115" algn="l"/>
              </a:tabLst>
            </a:pPr>
            <a:r>
              <a:rPr lang="en-US" sz="1200" spc="-60" dirty="0">
                <a:latin typeface="Arial"/>
                <a:cs typeface="Arial"/>
              </a:rPr>
              <a:t>Interest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rates</a:t>
            </a:r>
            <a:endParaRPr lang="en-US" sz="1200" dirty="0">
              <a:latin typeface="Arial"/>
              <a:cs typeface="Arial"/>
            </a:endParaRPr>
          </a:p>
          <a:p>
            <a:pPr marL="157480" indent="-145415">
              <a:lnSpc>
                <a:spcPts val="1430"/>
              </a:lnSpc>
              <a:buAutoNum type="arabicPeriod"/>
              <a:tabLst>
                <a:tab pos="158115" algn="l"/>
              </a:tabLst>
            </a:pPr>
            <a:r>
              <a:rPr lang="en-US" sz="1200" spc="-10" dirty="0">
                <a:latin typeface="Arial"/>
                <a:cs typeface="Arial"/>
              </a:rPr>
              <a:t>Procrastination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90" dirty="0">
                <a:latin typeface="Arial"/>
                <a:cs typeface="Arial"/>
              </a:rPr>
              <a:t>And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never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5" dirty="0">
                <a:latin typeface="Arial"/>
                <a:cs typeface="Arial"/>
              </a:rPr>
              <a:t>forget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60" dirty="0">
                <a:latin typeface="Arial"/>
                <a:cs typeface="Arial"/>
              </a:rPr>
              <a:t> eight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wonder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world: </a:t>
            </a:r>
            <a:r>
              <a:rPr lang="en-US" sz="1200" spc="-114" dirty="0">
                <a:latin typeface="Arial"/>
                <a:cs typeface="Arial"/>
              </a:rPr>
              <a:t>The</a:t>
            </a:r>
            <a:r>
              <a:rPr lang="en-US" sz="1200" spc="-65" dirty="0">
                <a:latin typeface="Arial"/>
                <a:cs typeface="Arial"/>
              </a:rPr>
              <a:t> power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compounding.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65" dirty="0">
                <a:latin typeface="Arial"/>
                <a:cs typeface="Arial"/>
              </a:rPr>
              <a:t>So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you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may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wondering…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what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types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investments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are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available?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They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can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generally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be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split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into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two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groups: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95" dirty="0">
                <a:latin typeface="Arial"/>
                <a:cs typeface="Arial"/>
              </a:rPr>
              <a:t>stocks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and </a:t>
            </a:r>
            <a:r>
              <a:rPr lang="en-US" sz="1200" spc="-100" dirty="0" err="1">
                <a:latin typeface="Arial"/>
                <a:cs typeface="Arial"/>
              </a:rPr>
              <a:t>bonds.Bonds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are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Debts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corporations,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governments,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or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other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organizations.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120" dirty="0">
                <a:latin typeface="Arial"/>
                <a:cs typeface="Arial"/>
              </a:rPr>
              <a:t>A</a:t>
            </a:r>
            <a:r>
              <a:rPr lang="en-US" sz="1200" spc="-55" dirty="0">
                <a:latin typeface="Arial"/>
                <a:cs typeface="Arial"/>
              </a:rPr>
              <a:t> type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loan,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60" dirty="0">
                <a:latin typeface="Arial"/>
                <a:cs typeface="Arial"/>
              </a:rPr>
              <a:t>borrowed </a:t>
            </a:r>
            <a:r>
              <a:rPr lang="en-US" sz="1200" spc="-40" dirty="0">
                <a:latin typeface="Arial"/>
                <a:cs typeface="Arial"/>
              </a:rPr>
              <a:t>from</a:t>
            </a:r>
            <a:r>
              <a:rPr lang="en-US" sz="1200" spc="-6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investors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to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raise </a:t>
            </a:r>
            <a:r>
              <a:rPr lang="en-US" sz="1200" spc="-75" dirty="0">
                <a:latin typeface="Arial"/>
                <a:cs typeface="Arial"/>
              </a:rPr>
              <a:t>funds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for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the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issuing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35" dirty="0">
                <a:latin typeface="Arial"/>
                <a:cs typeface="Arial"/>
              </a:rPr>
              <a:t>entity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114" dirty="0">
                <a:latin typeface="Arial"/>
                <a:cs typeface="Arial"/>
              </a:rPr>
              <a:t>Stocks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80" dirty="0">
                <a:latin typeface="Arial"/>
                <a:cs typeface="Arial"/>
              </a:rPr>
              <a:t>represents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75" dirty="0">
                <a:latin typeface="Arial"/>
                <a:cs typeface="Arial"/>
              </a:rPr>
              <a:t>ownership,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or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equity,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fraction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of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100" dirty="0">
                <a:latin typeface="Arial"/>
                <a:cs typeface="Arial"/>
              </a:rPr>
              <a:t>company.</a:t>
            </a:r>
            <a:r>
              <a:rPr lang="en-US" sz="1200" spc="-45" dirty="0">
                <a:latin typeface="Arial"/>
                <a:cs typeface="Arial"/>
              </a:rPr>
              <a:t> </a:t>
            </a:r>
            <a:r>
              <a:rPr lang="en-US" sz="1200" spc="-110" dirty="0">
                <a:latin typeface="Arial"/>
                <a:cs typeface="Arial"/>
              </a:rPr>
              <a:t>Companies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85" dirty="0">
                <a:latin typeface="Arial"/>
                <a:cs typeface="Arial"/>
              </a:rPr>
              <a:t>raise</a:t>
            </a:r>
            <a:r>
              <a:rPr lang="en-US" sz="1200" spc="-50" dirty="0">
                <a:latin typeface="Arial"/>
                <a:cs typeface="Arial"/>
              </a:rPr>
              <a:t> </a:t>
            </a:r>
            <a:r>
              <a:rPr lang="en-US" sz="1200" spc="-65" dirty="0">
                <a:latin typeface="Arial"/>
                <a:cs typeface="Arial"/>
              </a:rPr>
              <a:t>capital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for </a:t>
            </a:r>
            <a:r>
              <a:rPr lang="en-US" sz="1200" spc="-80" dirty="0">
                <a:latin typeface="Arial"/>
                <a:cs typeface="Arial"/>
              </a:rPr>
              <a:t>various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reasons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34573-B892-014E-B4E4-D8DB29CE2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2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888235"/>
            <a:ext cx="106108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CBDFE"/>
                </a:solidFill>
                <a:latin typeface="SourceSansPro-Semibold"/>
                <a:cs typeface="SourceSans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ourceSansPro-Semibold"/>
                <a:cs typeface="SourceSans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8489" y="7078598"/>
            <a:ext cx="196162" cy="1961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5711" y="7110107"/>
            <a:ext cx="724535" cy="204470"/>
          </a:xfrm>
          <a:custGeom>
            <a:avLst/>
            <a:gdLst/>
            <a:ahLst/>
            <a:cxnLst/>
            <a:rect l="l" t="t" r="r" b="b"/>
            <a:pathLst>
              <a:path w="724534" h="204470">
                <a:moveTo>
                  <a:pt x="12407" y="158470"/>
                </a:moveTo>
                <a:lnTo>
                  <a:pt x="0" y="158470"/>
                </a:lnTo>
                <a:lnTo>
                  <a:pt x="0" y="203085"/>
                </a:lnTo>
                <a:lnTo>
                  <a:pt x="12407" y="203085"/>
                </a:lnTo>
                <a:lnTo>
                  <a:pt x="12407" y="158470"/>
                </a:lnTo>
                <a:close/>
              </a:path>
              <a:path w="724534" h="204470">
                <a:moveTo>
                  <a:pt x="91732" y="158483"/>
                </a:moveTo>
                <a:lnTo>
                  <a:pt x="79502" y="158483"/>
                </a:lnTo>
                <a:lnTo>
                  <a:pt x="79502" y="182067"/>
                </a:lnTo>
                <a:lnTo>
                  <a:pt x="61137" y="158483"/>
                </a:lnTo>
                <a:lnTo>
                  <a:pt x="49606" y="158483"/>
                </a:lnTo>
                <a:lnTo>
                  <a:pt x="49606" y="203098"/>
                </a:lnTo>
                <a:lnTo>
                  <a:pt x="61836" y="203098"/>
                </a:lnTo>
                <a:lnTo>
                  <a:pt x="61836" y="178625"/>
                </a:lnTo>
                <a:lnTo>
                  <a:pt x="80911" y="203098"/>
                </a:lnTo>
                <a:lnTo>
                  <a:pt x="91732" y="203098"/>
                </a:lnTo>
                <a:lnTo>
                  <a:pt x="91732" y="158483"/>
                </a:lnTo>
                <a:close/>
              </a:path>
              <a:path w="724534" h="204470">
                <a:moveTo>
                  <a:pt x="112382" y="48196"/>
                </a:moveTo>
                <a:lnTo>
                  <a:pt x="96888" y="12712"/>
                </a:lnTo>
                <a:lnTo>
                  <a:pt x="74383" y="2641"/>
                </a:lnTo>
                <a:lnTo>
                  <a:pt x="74383" y="49974"/>
                </a:lnTo>
                <a:lnTo>
                  <a:pt x="74383" y="50380"/>
                </a:lnTo>
                <a:lnTo>
                  <a:pt x="72885" y="57696"/>
                </a:lnTo>
                <a:lnTo>
                  <a:pt x="68580" y="63322"/>
                </a:lnTo>
                <a:lnTo>
                  <a:pt x="61722" y="66941"/>
                </a:lnTo>
                <a:lnTo>
                  <a:pt x="52603" y="68211"/>
                </a:lnTo>
                <a:lnTo>
                  <a:pt x="38684" y="68211"/>
                </a:lnTo>
                <a:lnTo>
                  <a:pt x="38684" y="31940"/>
                </a:lnTo>
                <a:lnTo>
                  <a:pt x="52438" y="31940"/>
                </a:lnTo>
                <a:lnTo>
                  <a:pt x="61658" y="33108"/>
                </a:lnTo>
                <a:lnTo>
                  <a:pt x="68554" y="36550"/>
                </a:lnTo>
                <a:lnTo>
                  <a:pt x="72885" y="42202"/>
                </a:lnTo>
                <a:lnTo>
                  <a:pt x="74383" y="49974"/>
                </a:lnTo>
                <a:lnTo>
                  <a:pt x="74383" y="2641"/>
                </a:lnTo>
                <a:lnTo>
                  <a:pt x="55346" y="0"/>
                </a:lnTo>
                <a:lnTo>
                  <a:pt x="660" y="0"/>
                </a:lnTo>
                <a:lnTo>
                  <a:pt x="660" y="137172"/>
                </a:lnTo>
                <a:lnTo>
                  <a:pt x="38684" y="137172"/>
                </a:lnTo>
                <a:lnTo>
                  <a:pt x="38684" y="97980"/>
                </a:lnTo>
                <a:lnTo>
                  <a:pt x="53403" y="97980"/>
                </a:lnTo>
                <a:lnTo>
                  <a:pt x="95694" y="85420"/>
                </a:lnTo>
                <a:lnTo>
                  <a:pt x="103479" y="68211"/>
                </a:lnTo>
                <a:lnTo>
                  <a:pt x="112382" y="48590"/>
                </a:lnTo>
                <a:lnTo>
                  <a:pt x="112382" y="48196"/>
                </a:lnTo>
                <a:close/>
              </a:path>
              <a:path w="724534" h="204470">
                <a:moveTo>
                  <a:pt x="165773" y="158483"/>
                </a:moveTo>
                <a:lnTo>
                  <a:pt x="152196" y="158483"/>
                </a:lnTo>
                <a:lnTo>
                  <a:pt x="142062" y="186715"/>
                </a:lnTo>
                <a:lnTo>
                  <a:pt x="131927" y="158483"/>
                </a:lnTo>
                <a:lnTo>
                  <a:pt x="118097" y="158483"/>
                </a:lnTo>
                <a:lnTo>
                  <a:pt x="136194" y="203415"/>
                </a:lnTo>
                <a:lnTo>
                  <a:pt x="147675" y="203415"/>
                </a:lnTo>
                <a:lnTo>
                  <a:pt x="165773" y="158483"/>
                </a:lnTo>
                <a:close/>
              </a:path>
              <a:path w="724534" h="204470">
                <a:moveTo>
                  <a:pt x="227761" y="31165"/>
                </a:moveTo>
                <a:lnTo>
                  <a:pt x="190538" y="31165"/>
                </a:lnTo>
                <a:lnTo>
                  <a:pt x="190538" y="100152"/>
                </a:lnTo>
                <a:lnTo>
                  <a:pt x="183883" y="106400"/>
                </a:lnTo>
                <a:lnTo>
                  <a:pt x="166027" y="106400"/>
                </a:lnTo>
                <a:lnTo>
                  <a:pt x="159956" y="100152"/>
                </a:lnTo>
                <a:lnTo>
                  <a:pt x="159956" y="31165"/>
                </a:lnTo>
                <a:lnTo>
                  <a:pt x="122720" y="31165"/>
                </a:lnTo>
                <a:lnTo>
                  <a:pt x="122720" y="100545"/>
                </a:lnTo>
                <a:lnTo>
                  <a:pt x="125183" y="116814"/>
                </a:lnTo>
                <a:lnTo>
                  <a:pt x="132295" y="129082"/>
                </a:lnTo>
                <a:lnTo>
                  <a:pt x="143649" y="136842"/>
                </a:lnTo>
                <a:lnTo>
                  <a:pt x="158788" y="139547"/>
                </a:lnTo>
                <a:lnTo>
                  <a:pt x="169138" y="138150"/>
                </a:lnTo>
                <a:lnTo>
                  <a:pt x="177736" y="134429"/>
                </a:lnTo>
                <a:lnTo>
                  <a:pt x="184797" y="129044"/>
                </a:lnTo>
                <a:lnTo>
                  <a:pt x="190538" y="122682"/>
                </a:lnTo>
                <a:lnTo>
                  <a:pt x="190538" y="137172"/>
                </a:lnTo>
                <a:lnTo>
                  <a:pt x="227761" y="137172"/>
                </a:lnTo>
                <a:lnTo>
                  <a:pt x="227761" y="31165"/>
                </a:lnTo>
                <a:close/>
              </a:path>
              <a:path w="724534" h="204470">
                <a:moveTo>
                  <a:pt x="230263" y="192582"/>
                </a:moveTo>
                <a:lnTo>
                  <a:pt x="206286" y="192582"/>
                </a:lnTo>
                <a:lnTo>
                  <a:pt x="206286" y="185496"/>
                </a:lnTo>
                <a:lnTo>
                  <a:pt x="227711" y="185496"/>
                </a:lnTo>
                <a:lnTo>
                  <a:pt x="227711" y="175755"/>
                </a:lnTo>
                <a:lnTo>
                  <a:pt x="206286" y="175755"/>
                </a:lnTo>
                <a:lnTo>
                  <a:pt x="206286" y="168998"/>
                </a:lnTo>
                <a:lnTo>
                  <a:pt x="229946" y="168998"/>
                </a:lnTo>
                <a:lnTo>
                  <a:pt x="229946" y="158483"/>
                </a:lnTo>
                <a:lnTo>
                  <a:pt x="194056" y="158483"/>
                </a:lnTo>
                <a:lnTo>
                  <a:pt x="194056" y="203098"/>
                </a:lnTo>
                <a:lnTo>
                  <a:pt x="230263" y="203098"/>
                </a:lnTo>
                <a:lnTo>
                  <a:pt x="230263" y="192582"/>
                </a:lnTo>
                <a:close/>
              </a:path>
              <a:path w="724534" h="204470">
                <a:moveTo>
                  <a:pt x="301167" y="180860"/>
                </a:moveTo>
                <a:lnTo>
                  <a:pt x="294792" y="177546"/>
                </a:lnTo>
                <a:lnTo>
                  <a:pt x="278345" y="173913"/>
                </a:lnTo>
                <a:lnTo>
                  <a:pt x="276821" y="173024"/>
                </a:lnTo>
                <a:lnTo>
                  <a:pt x="276821" y="169252"/>
                </a:lnTo>
                <a:lnTo>
                  <a:pt x="278282" y="167982"/>
                </a:lnTo>
                <a:lnTo>
                  <a:pt x="285242" y="167982"/>
                </a:lnTo>
                <a:lnTo>
                  <a:pt x="289699" y="169506"/>
                </a:lnTo>
                <a:lnTo>
                  <a:pt x="293776" y="172377"/>
                </a:lnTo>
                <a:lnTo>
                  <a:pt x="299961" y="163639"/>
                </a:lnTo>
                <a:lnTo>
                  <a:pt x="295109" y="159766"/>
                </a:lnTo>
                <a:lnTo>
                  <a:pt x="289191" y="157721"/>
                </a:lnTo>
                <a:lnTo>
                  <a:pt x="270891" y="157721"/>
                </a:lnTo>
                <a:lnTo>
                  <a:pt x="264325" y="163703"/>
                </a:lnTo>
                <a:lnTo>
                  <a:pt x="264325" y="181305"/>
                </a:lnTo>
                <a:lnTo>
                  <a:pt x="271653" y="183984"/>
                </a:lnTo>
                <a:lnTo>
                  <a:pt x="287210" y="187553"/>
                </a:lnTo>
                <a:lnTo>
                  <a:pt x="288671" y="188569"/>
                </a:lnTo>
                <a:lnTo>
                  <a:pt x="288671" y="192455"/>
                </a:lnTo>
                <a:lnTo>
                  <a:pt x="286893" y="193598"/>
                </a:lnTo>
                <a:lnTo>
                  <a:pt x="278409" y="193598"/>
                </a:lnTo>
                <a:lnTo>
                  <a:pt x="273507" y="191757"/>
                </a:lnTo>
                <a:lnTo>
                  <a:pt x="269113" y="188252"/>
                </a:lnTo>
                <a:lnTo>
                  <a:pt x="262229" y="196481"/>
                </a:lnTo>
                <a:lnTo>
                  <a:pt x="267703" y="201383"/>
                </a:lnTo>
                <a:lnTo>
                  <a:pt x="275221" y="203873"/>
                </a:lnTo>
                <a:lnTo>
                  <a:pt x="293966" y="203873"/>
                </a:lnTo>
                <a:lnTo>
                  <a:pt x="301167" y="198450"/>
                </a:lnTo>
                <a:lnTo>
                  <a:pt x="301167" y="180860"/>
                </a:lnTo>
                <a:close/>
              </a:path>
              <a:path w="724534" h="204470">
                <a:moveTo>
                  <a:pt x="302577" y="31165"/>
                </a:moveTo>
                <a:lnTo>
                  <a:pt x="280682" y="31165"/>
                </a:lnTo>
                <a:lnTo>
                  <a:pt x="280682" y="4318"/>
                </a:lnTo>
                <a:lnTo>
                  <a:pt x="243446" y="4318"/>
                </a:lnTo>
                <a:lnTo>
                  <a:pt x="243446" y="104267"/>
                </a:lnTo>
                <a:lnTo>
                  <a:pt x="245884" y="120408"/>
                </a:lnTo>
                <a:lnTo>
                  <a:pt x="252907" y="131292"/>
                </a:lnTo>
                <a:lnTo>
                  <a:pt x="264109" y="137426"/>
                </a:lnTo>
                <a:lnTo>
                  <a:pt x="279095" y="139344"/>
                </a:lnTo>
                <a:lnTo>
                  <a:pt x="289483" y="139344"/>
                </a:lnTo>
                <a:lnTo>
                  <a:pt x="298310" y="136982"/>
                </a:lnTo>
                <a:lnTo>
                  <a:pt x="302196" y="133261"/>
                </a:lnTo>
                <a:lnTo>
                  <a:pt x="302196" y="104089"/>
                </a:lnTo>
                <a:lnTo>
                  <a:pt x="300482" y="106235"/>
                </a:lnTo>
                <a:lnTo>
                  <a:pt x="295770" y="107607"/>
                </a:lnTo>
                <a:lnTo>
                  <a:pt x="284022" y="107607"/>
                </a:lnTo>
                <a:lnTo>
                  <a:pt x="280682" y="104457"/>
                </a:lnTo>
                <a:lnTo>
                  <a:pt x="280682" y="61125"/>
                </a:lnTo>
                <a:lnTo>
                  <a:pt x="302577" y="61125"/>
                </a:lnTo>
                <a:lnTo>
                  <a:pt x="302577" y="31165"/>
                </a:lnTo>
                <a:close/>
              </a:path>
              <a:path w="724534" h="204470">
                <a:moveTo>
                  <a:pt x="368401" y="158483"/>
                </a:moveTo>
                <a:lnTo>
                  <a:pt x="329260" y="158483"/>
                </a:lnTo>
                <a:lnTo>
                  <a:pt x="329260" y="169316"/>
                </a:lnTo>
                <a:lnTo>
                  <a:pt x="342646" y="169316"/>
                </a:lnTo>
                <a:lnTo>
                  <a:pt x="342646" y="203098"/>
                </a:lnTo>
                <a:lnTo>
                  <a:pt x="355003" y="203098"/>
                </a:lnTo>
                <a:lnTo>
                  <a:pt x="355003" y="169316"/>
                </a:lnTo>
                <a:lnTo>
                  <a:pt x="368401" y="169316"/>
                </a:lnTo>
                <a:lnTo>
                  <a:pt x="368401" y="158483"/>
                </a:lnTo>
                <a:close/>
              </a:path>
              <a:path w="724534" h="204470">
                <a:moveTo>
                  <a:pt x="422160" y="67805"/>
                </a:moveTo>
                <a:lnTo>
                  <a:pt x="419696" y="51536"/>
                </a:lnTo>
                <a:lnTo>
                  <a:pt x="412584" y="39255"/>
                </a:lnTo>
                <a:lnTo>
                  <a:pt x="401256" y="31508"/>
                </a:lnTo>
                <a:lnTo>
                  <a:pt x="386105" y="28803"/>
                </a:lnTo>
                <a:lnTo>
                  <a:pt x="375742" y="30264"/>
                </a:lnTo>
                <a:lnTo>
                  <a:pt x="367131" y="34124"/>
                </a:lnTo>
                <a:lnTo>
                  <a:pt x="360083" y="39649"/>
                </a:lnTo>
                <a:lnTo>
                  <a:pt x="354355" y="46050"/>
                </a:lnTo>
                <a:lnTo>
                  <a:pt x="354355" y="31165"/>
                </a:lnTo>
                <a:lnTo>
                  <a:pt x="317119" y="31165"/>
                </a:lnTo>
                <a:lnTo>
                  <a:pt x="317119" y="137172"/>
                </a:lnTo>
                <a:lnTo>
                  <a:pt x="354355" y="137172"/>
                </a:lnTo>
                <a:lnTo>
                  <a:pt x="354355" y="68211"/>
                </a:lnTo>
                <a:lnTo>
                  <a:pt x="360997" y="61937"/>
                </a:lnTo>
                <a:lnTo>
                  <a:pt x="378828" y="61937"/>
                </a:lnTo>
                <a:lnTo>
                  <a:pt x="384924" y="68211"/>
                </a:lnTo>
                <a:lnTo>
                  <a:pt x="384924" y="137172"/>
                </a:lnTo>
                <a:lnTo>
                  <a:pt x="422160" y="137172"/>
                </a:lnTo>
                <a:lnTo>
                  <a:pt x="422160" y="67805"/>
                </a:lnTo>
                <a:close/>
              </a:path>
              <a:path w="724534" h="204470">
                <a:moveTo>
                  <a:pt x="446443" y="158483"/>
                </a:moveTo>
                <a:lnTo>
                  <a:pt x="433387" y="158483"/>
                </a:lnTo>
                <a:lnTo>
                  <a:pt x="422732" y="175755"/>
                </a:lnTo>
                <a:lnTo>
                  <a:pt x="412089" y="158483"/>
                </a:lnTo>
                <a:lnTo>
                  <a:pt x="399021" y="158483"/>
                </a:lnTo>
                <a:lnTo>
                  <a:pt x="399021" y="203098"/>
                </a:lnTo>
                <a:lnTo>
                  <a:pt x="411137" y="203098"/>
                </a:lnTo>
                <a:lnTo>
                  <a:pt x="411137" y="177609"/>
                </a:lnTo>
                <a:lnTo>
                  <a:pt x="422478" y="194932"/>
                </a:lnTo>
                <a:lnTo>
                  <a:pt x="422732" y="194932"/>
                </a:lnTo>
                <a:lnTo>
                  <a:pt x="434136" y="177482"/>
                </a:lnTo>
                <a:lnTo>
                  <a:pt x="434136" y="203098"/>
                </a:lnTo>
                <a:lnTo>
                  <a:pt x="446443" y="203098"/>
                </a:lnTo>
                <a:lnTo>
                  <a:pt x="446443" y="158483"/>
                </a:lnTo>
                <a:close/>
              </a:path>
              <a:path w="724534" h="204470">
                <a:moveTo>
                  <a:pt x="518325" y="192582"/>
                </a:moveTo>
                <a:lnTo>
                  <a:pt x="494360" y="192582"/>
                </a:lnTo>
                <a:lnTo>
                  <a:pt x="494360" y="185496"/>
                </a:lnTo>
                <a:lnTo>
                  <a:pt x="515772" y="185496"/>
                </a:lnTo>
                <a:lnTo>
                  <a:pt x="515772" y="175755"/>
                </a:lnTo>
                <a:lnTo>
                  <a:pt x="494360" y="175755"/>
                </a:lnTo>
                <a:lnTo>
                  <a:pt x="494360" y="168998"/>
                </a:lnTo>
                <a:lnTo>
                  <a:pt x="518007" y="168998"/>
                </a:lnTo>
                <a:lnTo>
                  <a:pt x="518007" y="158483"/>
                </a:lnTo>
                <a:lnTo>
                  <a:pt x="482117" y="158483"/>
                </a:lnTo>
                <a:lnTo>
                  <a:pt x="482117" y="203098"/>
                </a:lnTo>
                <a:lnTo>
                  <a:pt x="518325" y="203098"/>
                </a:lnTo>
                <a:lnTo>
                  <a:pt x="518325" y="192582"/>
                </a:lnTo>
                <a:close/>
              </a:path>
              <a:path w="724534" h="204470">
                <a:moveTo>
                  <a:pt x="535660" y="116205"/>
                </a:moveTo>
                <a:lnTo>
                  <a:pt x="535546" y="74345"/>
                </a:lnTo>
                <a:lnTo>
                  <a:pt x="535012" y="65786"/>
                </a:lnTo>
                <a:lnTo>
                  <a:pt x="532993" y="56730"/>
                </a:lnTo>
                <a:lnTo>
                  <a:pt x="499402" y="30975"/>
                </a:lnTo>
                <a:lnTo>
                  <a:pt x="499402" y="93891"/>
                </a:lnTo>
                <a:lnTo>
                  <a:pt x="499402" y="109359"/>
                </a:lnTo>
                <a:lnTo>
                  <a:pt x="491756" y="116205"/>
                </a:lnTo>
                <a:lnTo>
                  <a:pt x="473329" y="116205"/>
                </a:lnTo>
                <a:lnTo>
                  <a:pt x="467855" y="111912"/>
                </a:lnTo>
                <a:lnTo>
                  <a:pt x="467855" y="96431"/>
                </a:lnTo>
                <a:lnTo>
                  <a:pt x="474103" y="91135"/>
                </a:lnTo>
                <a:lnTo>
                  <a:pt x="490359" y="91135"/>
                </a:lnTo>
                <a:lnTo>
                  <a:pt x="495642" y="92316"/>
                </a:lnTo>
                <a:lnTo>
                  <a:pt x="499402" y="93891"/>
                </a:lnTo>
                <a:lnTo>
                  <a:pt x="499402" y="30975"/>
                </a:lnTo>
                <a:lnTo>
                  <a:pt x="497052" y="30441"/>
                </a:lnTo>
                <a:lnTo>
                  <a:pt x="483895" y="29603"/>
                </a:lnTo>
                <a:lnTo>
                  <a:pt x="471195" y="30200"/>
                </a:lnTo>
                <a:lnTo>
                  <a:pt x="460108" y="31877"/>
                </a:lnTo>
                <a:lnTo>
                  <a:pt x="450176" y="34480"/>
                </a:lnTo>
                <a:lnTo>
                  <a:pt x="440982" y="37820"/>
                </a:lnTo>
                <a:lnTo>
                  <a:pt x="448627" y="64084"/>
                </a:lnTo>
                <a:lnTo>
                  <a:pt x="455587" y="61595"/>
                </a:lnTo>
                <a:lnTo>
                  <a:pt x="462559" y="59740"/>
                </a:lnTo>
                <a:lnTo>
                  <a:pt x="469874" y="58585"/>
                </a:lnTo>
                <a:lnTo>
                  <a:pt x="477824" y="58191"/>
                </a:lnTo>
                <a:lnTo>
                  <a:pt x="487172" y="59347"/>
                </a:lnTo>
                <a:lnTo>
                  <a:pt x="493776" y="62699"/>
                </a:lnTo>
                <a:lnTo>
                  <a:pt x="497700" y="68122"/>
                </a:lnTo>
                <a:lnTo>
                  <a:pt x="498944" y="75209"/>
                </a:lnTo>
                <a:lnTo>
                  <a:pt x="498983" y="77216"/>
                </a:lnTo>
                <a:lnTo>
                  <a:pt x="493826" y="75666"/>
                </a:lnTo>
                <a:lnTo>
                  <a:pt x="487654" y="74345"/>
                </a:lnTo>
                <a:lnTo>
                  <a:pt x="480783" y="73431"/>
                </a:lnTo>
                <a:lnTo>
                  <a:pt x="473532" y="73088"/>
                </a:lnTo>
                <a:lnTo>
                  <a:pt x="456539" y="75209"/>
                </a:lnTo>
                <a:lnTo>
                  <a:pt x="443420" y="81521"/>
                </a:lnTo>
                <a:lnTo>
                  <a:pt x="434987" y="91948"/>
                </a:lnTo>
                <a:lnTo>
                  <a:pt x="431990" y="106400"/>
                </a:lnTo>
                <a:lnTo>
                  <a:pt x="431990" y="106819"/>
                </a:lnTo>
                <a:lnTo>
                  <a:pt x="434721" y="120865"/>
                </a:lnTo>
                <a:lnTo>
                  <a:pt x="442252" y="131114"/>
                </a:lnTo>
                <a:lnTo>
                  <a:pt x="453555" y="137414"/>
                </a:lnTo>
                <a:lnTo>
                  <a:pt x="467639" y="139547"/>
                </a:lnTo>
                <a:lnTo>
                  <a:pt x="477367" y="138595"/>
                </a:lnTo>
                <a:lnTo>
                  <a:pt x="485736" y="135890"/>
                </a:lnTo>
                <a:lnTo>
                  <a:pt x="492848" y="131686"/>
                </a:lnTo>
                <a:lnTo>
                  <a:pt x="498817" y="126212"/>
                </a:lnTo>
                <a:lnTo>
                  <a:pt x="498817" y="137172"/>
                </a:lnTo>
                <a:lnTo>
                  <a:pt x="535660" y="137172"/>
                </a:lnTo>
                <a:lnTo>
                  <a:pt x="535660" y="126212"/>
                </a:lnTo>
                <a:lnTo>
                  <a:pt x="535660" y="116205"/>
                </a:lnTo>
                <a:close/>
              </a:path>
              <a:path w="724534" h="204470">
                <a:moveTo>
                  <a:pt x="593902" y="158483"/>
                </a:moveTo>
                <a:lnTo>
                  <a:pt x="581660" y="158483"/>
                </a:lnTo>
                <a:lnTo>
                  <a:pt x="581660" y="182067"/>
                </a:lnTo>
                <a:lnTo>
                  <a:pt x="563295" y="158483"/>
                </a:lnTo>
                <a:lnTo>
                  <a:pt x="551764" y="158483"/>
                </a:lnTo>
                <a:lnTo>
                  <a:pt x="551764" y="203098"/>
                </a:lnTo>
                <a:lnTo>
                  <a:pt x="564007" y="203098"/>
                </a:lnTo>
                <a:lnTo>
                  <a:pt x="564007" y="178625"/>
                </a:lnTo>
                <a:lnTo>
                  <a:pt x="583069" y="203098"/>
                </a:lnTo>
                <a:lnTo>
                  <a:pt x="593902" y="203098"/>
                </a:lnTo>
                <a:lnTo>
                  <a:pt x="593902" y="158483"/>
                </a:lnTo>
                <a:close/>
              </a:path>
              <a:path w="724534" h="204470">
                <a:moveTo>
                  <a:pt x="661123" y="158483"/>
                </a:moveTo>
                <a:lnTo>
                  <a:pt x="621982" y="158483"/>
                </a:lnTo>
                <a:lnTo>
                  <a:pt x="621982" y="169316"/>
                </a:lnTo>
                <a:lnTo>
                  <a:pt x="635368" y="169316"/>
                </a:lnTo>
                <a:lnTo>
                  <a:pt x="635368" y="203098"/>
                </a:lnTo>
                <a:lnTo>
                  <a:pt x="647725" y="203098"/>
                </a:lnTo>
                <a:lnTo>
                  <a:pt x="647725" y="169316"/>
                </a:lnTo>
                <a:lnTo>
                  <a:pt x="661123" y="169316"/>
                </a:lnTo>
                <a:lnTo>
                  <a:pt x="661123" y="158483"/>
                </a:lnTo>
                <a:close/>
              </a:path>
              <a:path w="724534" h="204470">
                <a:moveTo>
                  <a:pt x="722172" y="67614"/>
                </a:moveTo>
                <a:lnTo>
                  <a:pt x="719670" y="51130"/>
                </a:lnTo>
                <a:lnTo>
                  <a:pt x="712495" y="38950"/>
                </a:lnTo>
                <a:lnTo>
                  <a:pt x="701090" y="31394"/>
                </a:lnTo>
                <a:lnTo>
                  <a:pt x="685939" y="28803"/>
                </a:lnTo>
                <a:lnTo>
                  <a:pt x="675157" y="30010"/>
                </a:lnTo>
                <a:lnTo>
                  <a:pt x="665848" y="33464"/>
                </a:lnTo>
                <a:lnTo>
                  <a:pt x="657707" y="38887"/>
                </a:lnTo>
                <a:lnTo>
                  <a:pt x="650455" y="46050"/>
                </a:lnTo>
                <a:lnTo>
                  <a:pt x="645274" y="38722"/>
                </a:lnTo>
                <a:lnTo>
                  <a:pt x="638327" y="33312"/>
                </a:lnTo>
                <a:lnTo>
                  <a:pt x="629805" y="29959"/>
                </a:lnTo>
                <a:lnTo>
                  <a:pt x="619861" y="28803"/>
                </a:lnTo>
                <a:lnTo>
                  <a:pt x="609612" y="30200"/>
                </a:lnTo>
                <a:lnTo>
                  <a:pt x="601078" y="33921"/>
                </a:lnTo>
                <a:lnTo>
                  <a:pt x="594042" y="39293"/>
                </a:lnTo>
                <a:lnTo>
                  <a:pt x="588302" y="45643"/>
                </a:lnTo>
                <a:lnTo>
                  <a:pt x="588302" y="31165"/>
                </a:lnTo>
                <a:lnTo>
                  <a:pt x="551065" y="31165"/>
                </a:lnTo>
                <a:lnTo>
                  <a:pt x="551065" y="137172"/>
                </a:lnTo>
                <a:lnTo>
                  <a:pt x="588302" y="137172"/>
                </a:lnTo>
                <a:lnTo>
                  <a:pt x="588302" y="68008"/>
                </a:lnTo>
                <a:lnTo>
                  <a:pt x="594588" y="61937"/>
                </a:lnTo>
                <a:lnTo>
                  <a:pt x="612228" y="61937"/>
                </a:lnTo>
                <a:lnTo>
                  <a:pt x="617905" y="68008"/>
                </a:lnTo>
                <a:lnTo>
                  <a:pt x="617905" y="137172"/>
                </a:lnTo>
                <a:lnTo>
                  <a:pt x="655154" y="137172"/>
                </a:lnTo>
                <a:lnTo>
                  <a:pt x="655154" y="68008"/>
                </a:lnTo>
                <a:lnTo>
                  <a:pt x="661657" y="61937"/>
                </a:lnTo>
                <a:lnTo>
                  <a:pt x="679246" y="61937"/>
                </a:lnTo>
                <a:lnTo>
                  <a:pt x="684923" y="68008"/>
                </a:lnTo>
                <a:lnTo>
                  <a:pt x="684923" y="137172"/>
                </a:lnTo>
                <a:lnTo>
                  <a:pt x="722172" y="137172"/>
                </a:lnTo>
                <a:lnTo>
                  <a:pt x="722172" y="67614"/>
                </a:lnTo>
                <a:close/>
              </a:path>
              <a:path w="724534" h="204470">
                <a:moveTo>
                  <a:pt x="724103" y="180860"/>
                </a:moveTo>
                <a:lnTo>
                  <a:pt x="717740" y="177546"/>
                </a:lnTo>
                <a:lnTo>
                  <a:pt x="701294" y="173913"/>
                </a:lnTo>
                <a:lnTo>
                  <a:pt x="699770" y="173024"/>
                </a:lnTo>
                <a:lnTo>
                  <a:pt x="699770" y="169252"/>
                </a:lnTo>
                <a:lnTo>
                  <a:pt x="701230" y="167982"/>
                </a:lnTo>
                <a:lnTo>
                  <a:pt x="708177" y="167982"/>
                </a:lnTo>
                <a:lnTo>
                  <a:pt x="712647" y="169506"/>
                </a:lnTo>
                <a:lnTo>
                  <a:pt x="716724" y="172377"/>
                </a:lnTo>
                <a:lnTo>
                  <a:pt x="722909" y="163639"/>
                </a:lnTo>
                <a:lnTo>
                  <a:pt x="718058" y="159766"/>
                </a:lnTo>
                <a:lnTo>
                  <a:pt x="712127" y="157721"/>
                </a:lnTo>
                <a:lnTo>
                  <a:pt x="693839" y="157721"/>
                </a:lnTo>
                <a:lnTo>
                  <a:pt x="687285" y="163703"/>
                </a:lnTo>
                <a:lnTo>
                  <a:pt x="687285" y="181305"/>
                </a:lnTo>
                <a:lnTo>
                  <a:pt x="694601" y="183984"/>
                </a:lnTo>
                <a:lnTo>
                  <a:pt x="710158" y="187553"/>
                </a:lnTo>
                <a:lnTo>
                  <a:pt x="711631" y="188569"/>
                </a:lnTo>
                <a:lnTo>
                  <a:pt x="711631" y="192455"/>
                </a:lnTo>
                <a:lnTo>
                  <a:pt x="709841" y="193598"/>
                </a:lnTo>
                <a:lnTo>
                  <a:pt x="701370" y="193598"/>
                </a:lnTo>
                <a:lnTo>
                  <a:pt x="696455" y="191757"/>
                </a:lnTo>
                <a:lnTo>
                  <a:pt x="692061" y="188252"/>
                </a:lnTo>
                <a:lnTo>
                  <a:pt x="685177" y="196481"/>
                </a:lnTo>
                <a:lnTo>
                  <a:pt x="690664" y="201383"/>
                </a:lnTo>
                <a:lnTo>
                  <a:pt x="698169" y="203873"/>
                </a:lnTo>
                <a:lnTo>
                  <a:pt x="716915" y="203873"/>
                </a:lnTo>
                <a:lnTo>
                  <a:pt x="724103" y="198450"/>
                </a:lnTo>
                <a:lnTo>
                  <a:pt x="724103" y="1808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7517" y="5161278"/>
            <a:ext cx="3898900" cy="1544320"/>
          </a:xfrm>
          <a:custGeom>
            <a:avLst/>
            <a:gdLst/>
            <a:ahLst/>
            <a:cxnLst/>
            <a:rect l="l" t="t" r="r" b="b"/>
            <a:pathLst>
              <a:path w="3898900" h="1544320">
                <a:moveTo>
                  <a:pt x="3641191" y="0"/>
                </a:moveTo>
                <a:lnTo>
                  <a:pt x="257390" y="0"/>
                </a:lnTo>
                <a:lnTo>
                  <a:pt x="211125" y="4146"/>
                </a:lnTo>
                <a:lnTo>
                  <a:pt x="167579" y="16103"/>
                </a:lnTo>
                <a:lnTo>
                  <a:pt x="127481" y="35141"/>
                </a:lnTo>
                <a:lnTo>
                  <a:pt x="91558" y="60535"/>
                </a:lnTo>
                <a:lnTo>
                  <a:pt x="60535" y="91558"/>
                </a:lnTo>
                <a:lnTo>
                  <a:pt x="35141" y="127481"/>
                </a:lnTo>
                <a:lnTo>
                  <a:pt x="16103" y="167579"/>
                </a:lnTo>
                <a:lnTo>
                  <a:pt x="4146" y="211125"/>
                </a:lnTo>
                <a:lnTo>
                  <a:pt x="0" y="257390"/>
                </a:lnTo>
                <a:lnTo>
                  <a:pt x="0" y="1286929"/>
                </a:lnTo>
                <a:lnTo>
                  <a:pt x="4146" y="1333194"/>
                </a:lnTo>
                <a:lnTo>
                  <a:pt x="16103" y="1376740"/>
                </a:lnTo>
                <a:lnTo>
                  <a:pt x="35141" y="1416838"/>
                </a:lnTo>
                <a:lnTo>
                  <a:pt x="60535" y="1452761"/>
                </a:lnTo>
                <a:lnTo>
                  <a:pt x="91558" y="1483784"/>
                </a:lnTo>
                <a:lnTo>
                  <a:pt x="127481" y="1509178"/>
                </a:lnTo>
                <a:lnTo>
                  <a:pt x="167579" y="1528216"/>
                </a:lnTo>
                <a:lnTo>
                  <a:pt x="211125" y="1540173"/>
                </a:lnTo>
                <a:lnTo>
                  <a:pt x="257390" y="1544320"/>
                </a:lnTo>
                <a:lnTo>
                  <a:pt x="3641191" y="1544320"/>
                </a:lnTo>
                <a:lnTo>
                  <a:pt x="3687457" y="1540173"/>
                </a:lnTo>
                <a:lnTo>
                  <a:pt x="3731002" y="1528216"/>
                </a:lnTo>
                <a:lnTo>
                  <a:pt x="3771100" y="1509178"/>
                </a:lnTo>
                <a:lnTo>
                  <a:pt x="3807024" y="1483784"/>
                </a:lnTo>
                <a:lnTo>
                  <a:pt x="3838046" y="1452761"/>
                </a:lnTo>
                <a:lnTo>
                  <a:pt x="3863440" y="1416838"/>
                </a:lnTo>
                <a:lnTo>
                  <a:pt x="3882479" y="1376740"/>
                </a:lnTo>
                <a:lnTo>
                  <a:pt x="3894435" y="1333194"/>
                </a:lnTo>
                <a:lnTo>
                  <a:pt x="3898582" y="1286929"/>
                </a:lnTo>
                <a:lnTo>
                  <a:pt x="3898582" y="257390"/>
                </a:lnTo>
                <a:lnTo>
                  <a:pt x="3894435" y="211125"/>
                </a:lnTo>
                <a:lnTo>
                  <a:pt x="3882479" y="167579"/>
                </a:lnTo>
                <a:lnTo>
                  <a:pt x="3863440" y="127481"/>
                </a:lnTo>
                <a:lnTo>
                  <a:pt x="3838046" y="91558"/>
                </a:lnTo>
                <a:lnTo>
                  <a:pt x="3807024" y="60535"/>
                </a:lnTo>
                <a:lnTo>
                  <a:pt x="3771100" y="35141"/>
                </a:lnTo>
                <a:lnTo>
                  <a:pt x="3731002" y="16103"/>
                </a:lnTo>
                <a:lnTo>
                  <a:pt x="3687457" y="4146"/>
                </a:lnTo>
                <a:lnTo>
                  <a:pt x="3641191" y="0"/>
                </a:lnTo>
                <a:close/>
              </a:path>
            </a:pathLst>
          </a:custGeom>
          <a:solidFill>
            <a:srgbClr val="F0A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65931" y="5161486"/>
            <a:ext cx="4239895" cy="1544320"/>
          </a:xfrm>
          <a:custGeom>
            <a:avLst/>
            <a:gdLst/>
            <a:ahLst/>
            <a:cxnLst/>
            <a:rect l="l" t="t" r="r" b="b"/>
            <a:pathLst>
              <a:path w="4239895" h="1544320">
                <a:moveTo>
                  <a:pt x="3982313" y="0"/>
                </a:moveTo>
                <a:lnTo>
                  <a:pt x="257390" y="0"/>
                </a:lnTo>
                <a:lnTo>
                  <a:pt x="211125" y="4146"/>
                </a:lnTo>
                <a:lnTo>
                  <a:pt x="167579" y="16103"/>
                </a:lnTo>
                <a:lnTo>
                  <a:pt x="127481" y="35141"/>
                </a:lnTo>
                <a:lnTo>
                  <a:pt x="91558" y="60535"/>
                </a:lnTo>
                <a:lnTo>
                  <a:pt x="60535" y="91558"/>
                </a:lnTo>
                <a:lnTo>
                  <a:pt x="35141" y="127481"/>
                </a:lnTo>
                <a:lnTo>
                  <a:pt x="16103" y="167579"/>
                </a:lnTo>
                <a:lnTo>
                  <a:pt x="4146" y="211125"/>
                </a:lnTo>
                <a:lnTo>
                  <a:pt x="0" y="257390"/>
                </a:lnTo>
                <a:lnTo>
                  <a:pt x="0" y="1286929"/>
                </a:lnTo>
                <a:lnTo>
                  <a:pt x="4146" y="1333194"/>
                </a:lnTo>
                <a:lnTo>
                  <a:pt x="16103" y="1376740"/>
                </a:lnTo>
                <a:lnTo>
                  <a:pt x="35141" y="1416838"/>
                </a:lnTo>
                <a:lnTo>
                  <a:pt x="60535" y="1452761"/>
                </a:lnTo>
                <a:lnTo>
                  <a:pt x="91558" y="1483784"/>
                </a:lnTo>
                <a:lnTo>
                  <a:pt x="127481" y="1509178"/>
                </a:lnTo>
                <a:lnTo>
                  <a:pt x="167579" y="1528216"/>
                </a:lnTo>
                <a:lnTo>
                  <a:pt x="211125" y="1540173"/>
                </a:lnTo>
                <a:lnTo>
                  <a:pt x="257390" y="1544320"/>
                </a:lnTo>
                <a:lnTo>
                  <a:pt x="3982313" y="1544320"/>
                </a:lnTo>
                <a:lnTo>
                  <a:pt x="4028579" y="1540173"/>
                </a:lnTo>
                <a:lnTo>
                  <a:pt x="4072124" y="1528216"/>
                </a:lnTo>
                <a:lnTo>
                  <a:pt x="4112222" y="1509178"/>
                </a:lnTo>
                <a:lnTo>
                  <a:pt x="4148146" y="1483784"/>
                </a:lnTo>
                <a:lnTo>
                  <a:pt x="4179168" y="1452761"/>
                </a:lnTo>
                <a:lnTo>
                  <a:pt x="4204562" y="1416838"/>
                </a:lnTo>
                <a:lnTo>
                  <a:pt x="4223601" y="1376740"/>
                </a:lnTo>
                <a:lnTo>
                  <a:pt x="4235557" y="1333194"/>
                </a:lnTo>
                <a:lnTo>
                  <a:pt x="4239704" y="1286929"/>
                </a:lnTo>
                <a:lnTo>
                  <a:pt x="4239704" y="257390"/>
                </a:lnTo>
                <a:lnTo>
                  <a:pt x="4235557" y="211125"/>
                </a:lnTo>
                <a:lnTo>
                  <a:pt x="4223601" y="167579"/>
                </a:lnTo>
                <a:lnTo>
                  <a:pt x="4204562" y="127481"/>
                </a:lnTo>
                <a:lnTo>
                  <a:pt x="4179168" y="91558"/>
                </a:lnTo>
                <a:lnTo>
                  <a:pt x="4148146" y="60535"/>
                </a:lnTo>
                <a:lnTo>
                  <a:pt x="4112222" y="35141"/>
                </a:lnTo>
                <a:lnTo>
                  <a:pt x="4072124" y="16103"/>
                </a:lnTo>
                <a:lnTo>
                  <a:pt x="4028579" y="4146"/>
                </a:lnTo>
                <a:lnTo>
                  <a:pt x="3982313" y="0"/>
                </a:lnTo>
                <a:close/>
              </a:path>
            </a:pathLst>
          </a:custGeom>
          <a:solidFill>
            <a:srgbClr val="002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7517" y="3558110"/>
            <a:ext cx="3898900" cy="1544320"/>
          </a:xfrm>
          <a:custGeom>
            <a:avLst/>
            <a:gdLst/>
            <a:ahLst/>
            <a:cxnLst/>
            <a:rect l="l" t="t" r="r" b="b"/>
            <a:pathLst>
              <a:path w="3898900" h="1544320">
                <a:moveTo>
                  <a:pt x="3641191" y="0"/>
                </a:moveTo>
                <a:lnTo>
                  <a:pt x="257390" y="0"/>
                </a:lnTo>
                <a:lnTo>
                  <a:pt x="211125" y="4146"/>
                </a:lnTo>
                <a:lnTo>
                  <a:pt x="167579" y="16103"/>
                </a:lnTo>
                <a:lnTo>
                  <a:pt x="127481" y="35141"/>
                </a:lnTo>
                <a:lnTo>
                  <a:pt x="91558" y="60535"/>
                </a:lnTo>
                <a:lnTo>
                  <a:pt x="60535" y="91558"/>
                </a:lnTo>
                <a:lnTo>
                  <a:pt x="35141" y="127481"/>
                </a:lnTo>
                <a:lnTo>
                  <a:pt x="16103" y="167579"/>
                </a:lnTo>
                <a:lnTo>
                  <a:pt x="4146" y="211125"/>
                </a:lnTo>
                <a:lnTo>
                  <a:pt x="0" y="257390"/>
                </a:lnTo>
                <a:lnTo>
                  <a:pt x="0" y="1286929"/>
                </a:lnTo>
                <a:lnTo>
                  <a:pt x="4146" y="1333194"/>
                </a:lnTo>
                <a:lnTo>
                  <a:pt x="16103" y="1376740"/>
                </a:lnTo>
                <a:lnTo>
                  <a:pt x="35141" y="1416838"/>
                </a:lnTo>
                <a:lnTo>
                  <a:pt x="60535" y="1452761"/>
                </a:lnTo>
                <a:lnTo>
                  <a:pt x="91558" y="1483784"/>
                </a:lnTo>
                <a:lnTo>
                  <a:pt x="127481" y="1509178"/>
                </a:lnTo>
                <a:lnTo>
                  <a:pt x="167579" y="1528216"/>
                </a:lnTo>
                <a:lnTo>
                  <a:pt x="211125" y="1540173"/>
                </a:lnTo>
                <a:lnTo>
                  <a:pt x="257390" y="1544320"/>
                </a:lnTo>
                <a:lnTo>
                  <a:pt x="3641191" y="1544320"/>
                </a:lnTo>
                <a:lnTo>
                  <a:pt x="3687457" y="1540173"/>
                </a:lnTo>
                <a:lnTo>
                  <a:pt x="3731002" y="1528216"/>
                </a:lnTo>
                <a:lnTo>
                  <a:pt x="3771100" y="1509178"/>
                </a:lnTo>
                <a:lnTo>
                  <a:pt x="3807024" y="1483784"/>
                </a:lnTo>
                <a:lnTo>
                  <a:pt x="3838046" y="1452761"/>
                </a:lnTo>
                <a:lnTo>
                  <a:pt x="3863440" y="1416838"/>
                </a:lnTo>
                <a:lnTo>
                  <a:pt x="3882479" y="1376740"/>
                </a:lnTo>
                <a:lnTo>
                  <a:pt x="3894435" y="1333194"/>
                </a:lnTo>
                <a:lnTo>
                  <a:pt x="3898582" y="1286929"/>
                </a:lnTo>
                <a:lnTo>
                  <a:pt x="3898582" y="257390"/>
                </a:lnTo>
                <a:lnTo>
                  <a:pt x="3894435" y="211125"/>
                </a:lnTo>
                <a:lnTo>
                  <a:pt x="3882479" y="167579"/>
                </a:lnTo>
                <a:lnTo>
                  <a:pt x="3863440" y="127481"/>
                </a:lnTo>
                <a:lnTo>
                  <a:pt x="3838046" y="91558"/>
                </a:lnTo>
                <a:lnTo>
                  <a:pt x="3807024" y="60535"/>
                </a:lnTo>
                <a:lnTo>
                  <a:pt x="3771100" y="35141"/>
                </a:lnTo>
                <a:lnTo>
                  <a:pt x="3731002" y="16103"/>
                </a:lnTo>
                <a:lnTo>
                  <a:pt x="3687457" y="4146"/>
                </a:lnTo>
                <a:lnTo>
                  <a:pt x="3641191" y="0"/>
                </a:lnTo>
                <a:close/>
              </a:path>
            </a:pathLst>
          </a:custGeom>
          <a:solidFill>
            <a:srgbClr val="60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65931" y="3587536"/>
            <a:ext cx="4239895" cy="1544320"/>
          </a:xfrm>
          <a:custGeom>
            <a:avLst/>
            <a:gdLst/>
            <a:ahLst/>
            <a:cxnLst/>
            <a:rect l="l" t="t" r="r" b="b"/>
            <a:pathLst>
              <a:path w="4239895" h="1544320">
                <a:moveTo>
                  <a:pt x="3982313" y="0"/>
                </a:moveTo>
                <a:lnTo>
                  <a:pt x="257390" y="0"/>
                </a:lnTo>
                <a:lnTo>
                  <a:pt x="211125" y="4146"/>
                </a:lnTo>
                <a:lnTo>
                  <a:pt x="167579" y="16103"/>
                </a:lnTo>
                <a:lnTo>
                  <a:pt x="127481" y="35141"/>
                </a:lnTo>
                <a:lnTo>
                  <a:pt x="91558" y="60535"/>
                </a:lnTo>
                <a:lnTo>
                  <a:pt x="60535" y="91558"/>
                </a:lnTo>
                <a:lnTo>
                  <a:pt x="35141" y="127481"/>
                </a:lnTo>
                <a:lnTo>
                  <a:pt x="16103" y="167579"/>
                </a:lnTo>
                <a:lnTo>
                  <a:pt x="4146" y="211125"/>
                </a:lnTo>
                <a:lnTo>
                  <a:pt x="0" y="257390"/>
                </a:lnTo>
                <a:lnTo>
                  <a:pt x="0" y="1286929"/>
                </a:lnTo>
                <a:lnTo>
                  <a:pt x="4146" y="1333194"/>
                </a:lnTo>
                <a:lnTo>
                  <a:pt x="16103" y="1376740"/>
                </a:lnTo>
                <a:lnTo>
                  <a:pt x="35141" y="1416838"/>
                </a:lnTo>
                <a:lnTo>
                  <a:pt x="60535" y="1452761"/>
                </a:lnTo>
                <a:lnTo>
                  <a:pt x="91558" y="1483784"/>
                </a:lnTo>
                <a:lnTo>
                  <a:pt x="127481" y="1509178"/>
                </a:lnTo>
                <a:lnTo>
                  <a:pt x="167579" y="1528216"/>
                </a:lnTo>
                <a:lnTo>
                  <a:pt x="211125" y="1540173"/>
                </a:lnTo>
                <a:lnTo>
                  <a:pt x="257390" y="1544320"/>
                </a:lnTo>
                <a:lnTo>
                  <a:pt x="3982313" y="1544320"/>
                </a:lnTo>
                <a:lnTo>
                  <a:pt x="4028579" y="1540173"/>
                </a:lnTo>
                <a:lnTo>
                  <a:pt x="4072124" y="1528216"/>
                </a:lnTo>
                <a:lnTo>
                  <a:pt x="4112222" y="1509178"/>
                </a:lnTo>
                <a:lnTo>
                  <a:pt x="4148146" y="1483784"/>
                </a:lnTo>
                <a:lnTo>
                  <a:pt x="4179168" y="1452761"/>
                </a:lnTo>
                <a:lnTo>
                  <a:pt x="4204562" y="1416838"/>
                </a:lnTo>
                <a:lnTo>
                  <a:pt x="4223601" y="1376740"/>
                </a:lnTo>
                <a:lnTo>
                  <a:pt x="4235557" y="1333194"/>
                </a:lnTo>
                <a:lnTo>
                  <a:pt x="4239704" y="1286929"/>
                </a:lnTo>
                <a:lnTo>
                  <a:pt x="4239704" y="257390"/>
                </a:lnTo>
                <a:lnTo>
                  <a:pt x="4235557" y="211125"/>
                </a:lnTo>
                <a:lnTo>
                  <a:pt x="4223601" y="167579"/>
                </a:lnTo>
                <a:lnTo>
                  <a:pt x="4204562" y="127481"/>
                </a:lnTo>
                <a:lnTo>
                  <a:pt x="4179168" y="91558"/>
                </a:lnTo>
                <a:lnTo>
                  <a:pt x="4148146" y="60535"/>
                </a:lnTo>
                <a:lnTo>
                  <a:pt x="4112222" y="35141"/>
                </a:lnTo>
                <a:lnTo>
                  <a:pt x="4072124" y="16103"/>
                </a:lnTo>
                <a:lnTo>
                  <a:pt x="4028579" y="4146"/>
                </a:lnTo>
                <a:lnTo>
                  <a:pt x="3982313" y="0"/>
                </a:lnTo>
                <a:close/>
              </a:path>
            </a:pathLst>
          </a:custGeom>
          <a:solidFill>
            <a:srgbClr val="002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5236" y="3894977"/>
            <a:ext cx="922563" cy="91780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17517" y="1954941"/>
            <a:ext cx="3898900" cy="1544320"/>
          </a:xfrm>
          <a:custGeom>
            <a:avLst/>
            <a:gdLst/>
            <a:ahLst/>
            <a:cxnLst/>
            <a:rect l="l" t="t" r="r" b="b"/>
            <a:pathLst>
              <a:path w="3898900" h="1544320">
                <a:moveTo>
                  <a:pt x="3641191" y="0"/>
                </a:moveTo>
                <a:lnTo>
                  <a:pt x="257390" y="0"/>
                </a:lnTo>
                <a:lnTo>
                  <a:pt x="211125" y="4146"/>
                </a:lnTo>
                <a:lnTo>
                  <a:pt x="167579" y="16103"/>
                </a:lnTo>
                <a:lnTo>
                  <a:pt x="127481" y="35141"/>
                </a:lnTo>
                <a:lnTo>
                  <a:pt x="91558" y="60535"/>
                </a:lnTo>
                <a:lnTo>
                  <a:pt x="60535" y="91558"/>
                </a:lnTo>
                <a:lnTo>
                  <a:pt x="35141" y="127481"/>
                </a:lnTo>
                <a:lnTo>
                  <a:pt x="16103" y="167579"/>
                </a:lnTo>
                <a:lnTo>
                  <a:pt x="4146" y="211125"/>
                </a:lnTo>
                <a:lnTo>
                  <a:pt x="0" y="257390"/>
                </a:lnTo>
                <a:lnTo>
                  <a:pt x="0" y="1286929"/>
                </a:lnTo>
                <a:lnTo>
                  <a:pt x="4146" y="1333194"/>
                </a:lnTo>
                <a:lnTo>
                  <a:pt x="16103" y="1376740"/>
                </a:lnTo>
                <a:lnTo>
                  <a:pt x="35141" y="1416838"/>
                </a:lnTo>
                <a:lnTo>
                  <a:pt x="60535" y="1452761"/>
                </a:lnTo>
                <a:lnTo>
                  <a:pt x="91558" y="1483784"/>
                </a:lnTo>
                <a:lnTo>
                  <a:pt x="127481" y="1509178"/>
                </a:lnTo>
                <a:lnTo>
                  <a:pt x="167579" y="1528216"/>
                </a:lnTo>
                <a:lnTo>
                  <a:pt x="211125" y="1540173"/>
                </a:lnTo>
                <a:lnTo>
                  <a:pt x="257390" y="1544320"/>
                </a:lnTo>
                <a:lnTo>
                  <a:pt x="3641191" y="1544320"/>
                </a:lnTo>
                <a:lnTo>
                  <a:pt x="3687457" y="1540173"/>
                </a:lnTo>
                <a:lnTo>
                  <a:pt x="3731002" y="1528216"/>
                </a:lnTo>
                <a:lnTo>
                  <a:pt x="3771100" y="1509178"/>
                </a:lnTo>
                <a:lnTo>
                  <a:pt x="3807024" y="1483784"/>
                </a:lnTo>
                <a:lnTo>
                  <a:pt x="3838046" y="1452761"/>
                </a:lnTo>
                <a:lnTo>
                  <a:pt x="3863440" y="1416838"/>
                </a:lnTo>
                <a:lnTo>
                  <a:pt x="3882479" y="1376740"/>
                </a:lnTo>
                <a:lnTo>
                  <a:pt x="3894435" y="1333194"/>
                </a:lnTo>
                <a:lnTo>
                  <a:pt x="3898582" y="1286929"/>
                </a:lnTo>
                <a:lnTo>
                  <a:pt x="3898582" y="257390"/>
                </a:lnTo>
                <a:lnTo>
                  <a:pt x="3894435" y="211125"/>
                </a:lnTo>
                <a:lnTo>
                  <a:pt x="3882479" y="167579"/>
                </a:lnTo>
                <a:lnTo>
                  <a:pt x="3863440" y="127481"/>
                </a:lnTo>
                <a:lnTo>
                  <a:pt x="3838046" y="91558"/>
                </a:lnTo>
                <a:lnTo>
                  <a:pt x="3807024" y="60535"/>
                </a:lnTo>
                <a:lnTo>
                  <a:pt x="3771100" y="35141"/>
                </a:lnTo>
                <a:lnTo>
                  <a:pt x="3731002" y="16103"/>
                </a:lnTo>
                <a:lnTo>
                  <a:pt x="3687457" y="4146"/>
                </a:lnTo>
                <a:lnTo>
                  <a:pt x="3641191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165931" y="1954942"/>
            <a:ext cx="4239895" cy="1544320"/>
          </a:xfrm>
          <a:custGeom>
            <a:avLst/>
            <a:gdLst/>
            <a:ahLst/>
            <a:cxnLst/>
            <a:rect l="l" t="t" r="r" b="b"/>
            <a:pathLst>
              <a:path w="4239895" h="1544320">
                <a:moveTo>
                  <a:pt x="3982313" y="0"/>
                </a:moveTo>
                <a:lnTo>
                  <a:pt x="257390" y="0"/>
                </a:lnTo>
                <a:lnTo>
                  <a:pt x="211125" y="4146"/>
                </a:lnTo>
                <a:lnTo>
                  <a:pt x="167579" y="16103"/>
                </a:lnTo>
                <a:lnTo>
                  <a:pt x="127481" y="35141"/>
                </a:lnTo>
                <a:lnTo>
                  <a:pt x="91558" y="60535"/>
                </a:lnTo>
                <a:lnTo>
                  <a:pt x="60535" y="91558"/>
                </a:lnTo>
                <a:lnTo>
                  <a:pt x="35141" y="127481"/>
                </a:lnTo>
                <a:lnTo>
                  <a:pt x="16103" y="167579"/>
                </a:lnTo>
                <a:lnTo>
                  <a:pt x="4146" y="211125"/>
                </a:lnTo>
                <a:lnTo>
                  <a:pt x="0" y="257390"/>
                </a:lnTo>
                <a:lnTo>
                  <a:pt x="0" y="1286929"/>
                </a:lnTo>
                <a:lnTo>
                  <a:pt x="4146" y="1333194"/>
                </a:lnTo>
                <a:lnTo>
                  <a:pt x="16103" y="1376740"/>
                </a:lnTo>
                <a:lnTo>
                  <a:pt x="35141" y="1416838"/>
                </a:lnTo>
                <a:lnTo>
                  <a:pt x="60535" y="1452761"/>
                </a:lnTo>
                <a:lnTo>
                  <a:pt x="91558" y="1483784"/>
                </a:lnTo>
                <a:lnTo>
                  <a:pt x="127481" y="1509178"/>
                </a:lnTo>
                <a:lnTo>
                  <a:pt x="167579" y="1528216"/>
                </a:lnTo>
                <a:lnTo>
                  <a:pt x="211125" y="1540173"/>
                </a:lnTo>
                <a:lnTo>
                  <a:pt x="257390" y="1544320"/>
                </a:lnTo>
                <a:lnTo>
                  <a:pt x="3982313" y="1544320"/>
                </a:lnTo>
                <a:lnTo>
                  <a:pt x="4028579" y="1540173"/>
                </a:lnTo>
                <a:lnTo>
                  <a:pt x="4072124" y="1528216"/>
                </a:lnTo>
                <a:lnTo>
                  <a:pt x="4112222" y="1509178"/>
                </a:lnTo>
                <a:lnTo>
                  <a:pt x="4148146" y="1483784"/>
                </a:lnTo>
                <a:lnTo>
                  <a:pt x="4179168" y="1452761"/>
                </a:lnTo>
                <a:lnTo>
                  <a:pt x="4204562" y="1416838"/>
                </a:lnTo>
                <a:lnTo>
                  <a:pt x="4223601" y="1376740"/>
                </a:lnTo>
                <a:lnTo>
                  <a:pt x="4235557" y="1333194"/>
                </a:lnTo>
                <a:lnTo>
                  <a:pt x="4239704" y="1286929"/>
                </a:lnTo>
                <a:lnTo>
                  <a:pt x="4239704" y="257390"/>
                </a:lnTo>
                <a:lnTo>
                  <a:pt x="4235557" y="211125"/>
                </a:lnTo>
                <a:lnTo>
                  <a:pt x="4223601" y="167579"/>
                </a:lnTo>
                <a:lnTo>
                  <a:pt x="4204562" y="127481"/>
                </a:lnTo>
                <a:lnTo>
                  <a:pt x="4179168" y="91558"/>
                </a:lnTo>
                <a:lnTo>
                  <a:pt x="4148146" y="60535"/>
                </a:lnTo>
                <a:lnTo>
                  <a:pt x="4112222" y="35141"/>
                </a:lnTo>
                <a:lnTo>
                  <a:pt x="4072124" y="16103"/>
                </a:lnTo>
                <a:lnTo>
                  <a:pt x="4028579" y="4146"/>
                </a:lnTo>
                <a:lnTo>
                  <a:pt x="3982313" y="0"/>
                </a:lnTo>
                <a:close/>
              </a:path>
            </a:pathLst>
          </a:custGeom>
          <a:solidFill>
            <a:srgbClr val="002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607966" y="2514600"/>
            <a:ext cx="491490" cy="358775"/>
          </a:xfrm>
          <a:custGeom>
            <a:avLst/>
            <a:gdLst/>
            <a:ahLst/>
            <a:cxnLst/>
            <a:rect l="l" t="t" r="r" b="b"/>
            <a:pathLst>
              <a:path w="491489" h="358775">
                <a:moveTo>
                  <a:pt x="212299" y="0"/>
                </a:moveTo>
                <a:lnTo>
                  <a:pt x="212299" y="89616"/>
                </a:lnTo>
                <a:lnTo>
                  <a:pt x="0" y="89616"/>
                </a:lnTo>
                <a:lnTo>
                  <a:pt x="0" y="268860"/>
                </a:lnTo>
                <a:lnTo>
                  <a:pt x="212299" y="268860"/>
                </a:lnTo>
                <a:lnTo>
                  <a:pt x="212299" y="358477"/>
                </a:lnTo>
                <a:lnTo>
                  <a:pt x="490935" y="179232"/>
                </a:lnTo>
                <a:lnTo>
                  <a:pt x="212299" y="0"/>
                </a:lnTo>
                <a:close/>
              </a:path>
            </a:pathLst>
          </a:custGeom>
          <a:ln w="32751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ourceSansPro-Semibold"/>
                <a:cs typeface="SourceSans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ourceSansPro-Semibold"/>
                <a:cs typeface="SourceSans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058" y="1136396"/>
            <a:ext cx="9182282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SourceSansPro-Semibold"/>
                <a:cs typeface="SourceSans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667" y="1428948"/>
            <a:ext cx="8826500" cy="393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64804" y="7390131"/>
            <a:ext cx="25082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3" Type="http://schemas.openxmlformats.org/officeDocument/2006/relationships/image" Target="../media/image1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g"/><Relationship Id="rId5" Type="http://schemas.openxmlformats.org/officeDocument/2006/relationships/image" Target="../media/image90.png"/><Relationship Id="rId4" Type="http://schemas.openxmlformats.org/officeDocument/2006/relationships/image" Target="../media/image8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estopedia.com/terms/i/investing.asp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58398" cy="777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098" y="3788155"/>
            <a:ext cx="74917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Finance</a:t>
            </a:r>
            <a:r>
              <a:rPr sz="6000" b="1" spc="1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60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Fundamentals</a:t>
            </a:r>
            <a:endParaRPr sz="600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343" y="4805736"/>
            <a:ext cx="2475865" cy="93471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b="1" dirty="0">
                <a:solidFill>
                  <a:srgbClr val="1CBDFE"/>
                </a:solidFill>
                <a:latin typeface="SourceSansPro-Semibold"/>
                <a:cs typeface="SourceSansPro-Semibold"/>
              </a:rPr>
              <a:t>Speaker’s</a:t>
            </a:r>
            <a:r>
              <a:rPr sz="2800" b="1" spc="5" dirty="0">
                <a:solidFill>
                  <a:srgbClr val="1CBDFE"/>
                </a:solidFill>
                <a:latin typeface="SourceSansPro-Semibold"/>
                <a:cs typeface="SourceSansPro-Semibold"/>
              </a:rPr>
              <a:t> </a:t>
            </a:r>
            <a:r>
              <a:rPr sz="28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name</a:t>
            </a:r>
            <a:endParaRPr sz="2800">
              <a:latin typeface="SourceSansPro-Semibold"/>
              <a:cs typeface="SourceSansPro-Semibold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spc="-2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Title</a:t>
            </a:r>
            <a:endParaRPr sz="1800">
              <a:latin typeface="SourceSansPro-Semibold"/>
              <a:cs typeface="SourceSansPro-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1811" y="6702967"/>
            <a:ext cx="8638540" cy="859155"/>
            <a:chOff x="711811" y="6702967"/>
            <a:chExt cx="8638540" cy="859155"/>
          </a:xfrm>
        </p:grpSpPr>
        <p:sp>
          <p:nvSpPr>
            <p:cNvPr id="6" name="object 6"/>
            <p:cNvSpPr/>
            <p:nvPr/>
          </p:nvSpPr>
          <p:spPr>
            <a:xfrm>
              <a:off x="7664970" y="6730665"/>
              <a:ext cx="300990" cy="300990"/>
            </a:xfrm>
            <a:custGeom>
              <a:avLst/>
              <a:gdLst/>
              <a:ahLst/>
              <a:cxnLst/>
              <a:rect l="l" t="t" r="r" b="b"/>
              <a:pathLst>
                <a:path w="300990" h="300990">
                  <a:moveTo>
                    <a:pt x="150253" y="0"/>
                  </a:moveTo>
                  <a:lnTo>
                    <a:pt x="102768" y="7658"/>
                  </a:lnTo>
                  <a:lnTo>
                    <a:pt x="61518" y="28994"/>
                  </a:lnTo>
                  <a:lnTo>
                    <a:pt x="28994" y="61518"/>
                  </a:lnTo>
                  <a:lnTo>
                    <a:pt x="7658" y="102768"/>
                  </a:lnTo>
                  <a:lnTo>
                    <a:pt x="0" y="150266"/>
                  </a:lnTo>
                  <a:lnTo>
                    <a:pt x="7658" y="197751"/>
                  </a:lnTo>
                  <a:lnTo>
                    <a:pt x="28994" y="239001"/>
                  </a:lnTo>
                  <a:lnTo>
                    <a:pt x="61518" y="271525"/>
                  </a:lnTo>
                  <a:lnTo>
                    <a:pt x="102768" y="292861"/>
                  </a:lnTo>
                  <a:lnTo>
                    <a:pt x="150253" y="300520"/>
                  </a:lnTo>
                  <a:lnTo>
                    <a:pt x="197751" y="292861"/>
                  </a:lnTo>
                  <a:lnTo>
                    <a:pt x="239001" y="271525"/>
                  </a:lnTo>
                  <a:lnTo>
                    <a:pt x="271526" y="239001"/>
                  </a:lnTo>
                  <a:lnTo>
                    <a:pt x="292862" y="197751"/>
                  </a:lnTo>
                  <a:lnTo>
                    <a:pt x="300520" y="150266"/>
                  </a:lnTo>
                  <a:lnTo>
                    <a:pt x="292862" y="102768"/>
                  </a:lnTo>
                  <a:lnTo>
                    <a:pt x="271526" y="61518"/>
                  </a:lnTo>
                  <a:lnTo>
                    <a:pt x="239001" y="28994"/>
                  </a:lnTo>
                  <a:lnTo>
                    <a:pt x="197751" y="7658"/>
                  </a:lnTo>
                  <a:lnTo>
                    <a:pt x="150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7675" y="6702967"/>
              <a:ext cx="309245" cy="349885"/>
            </a:xfrm>
            <a:custGeom>
              <a:avLst/>
              <a:gdLst/>
              <a:ahLst/>
              <a:cxnLst/>
              <a:rect l="l" t="t" r="r" b="b"/>
              <a:pathLst>
                <a:path w="309245" h="349884">
                  <a:moveTo>
                    <a:pt x="174726" y="0"/>
                  </a:moveTo>
                  <a:lnTo>
                    <a:pt x="128270" y="6248"/>
                  </a:lnTo>
                  <a:lnTo>
                    <a:pt x="86525" y="23863"/>
                  </a:lnTo>
                  <a:lnTo>
                    <a:pt x="51168" y="51181"/>
                  </a:lnTo>
                  <a:lnTo>
                    <a:pt x="23850" y="86550"/>
                  </a:lnTo>
                  <a:lnTo>
                    <a:pt x="6235" y="128282"/>
                  </a:lnTo>
                  <a:lnTo>
                    <a:pt x="0" y="174726"/>
                  </a:lnTo>
                  <a:lnTo>
                    <a:pt x="6235" y="221183"/>
                  </a:lnTo>
                  <a:lnTo>
                    <a:pt x="23850" y="262915"/>
                  </a:lnTo>
                  <a:lnTo>
                    <a:pt x="51168" y="298284"/>
                  </a:lnTo>
                  <a:lnTo>
                    <a:pt x="86525" y="325589"/>
                  </a:lnTo>
                  <a:lnTo>
                    <a:pt x="128270" y="343204"/>
                  </a:lnTo>
                  <a:lnTo>
                    <a:pt x="174726" y="349440"/>
                  </a:lnTo>
                  <a:lnTo>
                    <a:pt x="221170" y="343204"/>
                  </a:lnTo>
                  <a:lnTo>
                    <a:pt x="262902" y="325589"/>
                  </a:lnTo>
                  <a:lnTo>
                    <a:pt x="298272" y="298284"/>
                  </a:lnTo>
                  <a:lnTo>
                    <a:pt x="308698" y="284784"/>
                  </a:lnTo>
                  <a:lnTo>
                    <a:pt x="121437" y="284784"/>
                  </a:lnTo>
                  <a:lnTo>
                    <a:pt x="119087" y="282663"/>
                  </a:lnTo>
                  <a:lnTo>
                    <a:pt x="119062" y="266928"/>
                  </a:lnTo>
                  <a:lnTo>
                    <a:pt x="121488" y="264401"/>
                  </a:lnTo>
                  <a:lnTo>
                    <a:pt x="123063" y="263842"/>
                  </a:lnTo>
                  <a:lnTo>
                    <a:pt x="125107" y="263842"/>
                  </a:lnTo>
                  <a:lnTo>
                    <a:pt x="139230" y="260223"/>
                  </a:lnTo>
                  <a:lnTo>
                    <a:pt x="150520" y="253390"/>
                  </a:lnTo>
                  <a:lnTo>
                    <a:pt x="158013" y="245211"/>
                  </a:lnTo>
                  <a:lnTo>
                    <a:pt x="160718" y="237528"/>
                  </a:lnTo>
                  <a:lnTo>
                    <a:pt x="161099" y="225666"/>
                  </a:lnTo>
                  <a:lnTo>
                    <a:pt x="77089" y="225666"/>
                  </a:lnTo>
                  <a:lnTo>
                    <a:pt x="66294" y="223354"/>
                  </a:lnTo>
                  <a:lnTo>
                    <a:pt x="56934" y="217182"/>
                  </a:lnTo>
                  <a:lnTo>
                    <a:pt x="50228" y="208241"/>
                  </a:lnTo>
                  <a:lnTo>
                    <a:pt x="47409" y="197967"/>
                  </a:lnTo>
                  <a:lnTo>
                    <a:pt x="47472" y="195732"/>
                  </a:lnTo>
                  <a:lnTo>
                    <a:pt x="48666" y="194957"/>
                  </a:lnTo>
                  <a:lnTo>
                    <a:pt x="49174" y="194322"/>
                  </a:lnTo>
                  <a:lnTo>
                    <a:pt x="50380" y="193763"/>
                  </a:lnTo>
                  <a:lnTo>
                    <a:pt x="57581" y="193763"/>
                  </a:lnTo>
                  <a:lnTo>
                    <a:pt x="88798" y="79324"/>
                  </a:lnTo>
                  <a:lnTo>
                    <a:pt x="90182" y="75692"/>
                  </a:lnTo>
                  <a:lnTo>
                    <a:pt x="93395" y="73304"/>
                  </a:lnTo>
                  <a:lnTo>
                    <a:pt x="161772" y="73253"/>
                  </a:lnTo>
                  <a:lnTo>
                    <a:pt x="162725" y="66992"/>
                  </a:lnTo>
                  <a:lnTo>
                    <a:pt x="167259" y="61036"/>
                  </a:lnTo>
                  <a:lnTo>
                    <a:pt x="305879" y="61036"/>
                  </a:lnTo>
                  <a:lnTo>
                    <a:pt x="298272" y="51181"/>
                  </a:lnTo>
                  <a:lnTo>
                    <a:pt x="262902" y="23863"/>
                  </a:lnTo>
                  <a:lnTo>
                    <a:pt x="221170" y="6248"/>
                  </a:lnTo>
                  <a:lnTo>
                    <a:pt x="174726" y="0"/>
                  </a:lnTo>
                  <a:close/>
                </a:path>
              </a:pathLst>
            </a:custGeom>
            <a:solidFill>
              <a:srgbClr val="007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945" y="6764003"/>
              <a:ext cx="275188" cy="2237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1477" y="6759111"/>
              <a:ext cx="404567" cy="2485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93988" y="6766804"/>
              <a:ext cx="105327" cy="2405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5223" y="6810426"/>
              <a:ext cx="389326" cy="1972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60271" y="6810426"/>
              <a:ext cx="1287145" cy="310515"/>
            </a:xfrm>
            <a:custGeom>
              <a:avLst/>
              <a:gdLst/>
              <a:ahLst/>
              <a:cxnLst/>
              <a:rect l="l" t="t" r="r" b="b"/>
              <a:pathLst>
                <a:path w="1287145" h="310515">
                  <a:moveTo>
                    <a:pt x="22136" y="231013"/>
                  </a:moveTo>
                  <a:lnTo>
                    <a:pt x="0" y="231013"/>
                  </a:lnTo>
                  <a:lnTo>
                    <a:pt x="0" y="310502"/>
                  </a:lnTo>
                  <a:lnTo>
                    <a:pt x="22136" y="310502"/>
                  </a:lnTo>
                  <a:lnTo>
                    <a:pt x="22136" y="231013"/>
                  </a:lnTo>
                  <a:close/>
                </a:path>
                <a:path w="1287145" h="310515">
                  <a:moveTo>
                    <a:pt x="1286522" y="69126"/>
                  </a:moveTo>
                  <a:lnTo>
                    <a:pt x="1282065" y="39763"/>
                  </a:lnTo>
                  <a:lnTo>
                    <a:pt x="1269276" y="18059"/>
                  </a:lnTo>
                  <a:lnTo>
                    <a:pt x="1248981" y="4610"/>
                  </a:lnTo>
                  <a:lnTo>
                    <a:pt x="1221981" y="0"/>
                  </a:lnTo>
                  <a:lnTo>
                    <a:pt x="1202766" y="2146"/>
                  </a:lnTo>
                  <a:lnTo>
                    <a:pt x="1186180" y="8293"/>
                  </a:lnTo>
                  <a:lnTo>
                    <a:pt x="1171689" y="17970"/>
                  </a:lnTo>
                  <a:lnTo>
                    <a:pt x="1158773" y="30721"/>
                  </a:lnTo>
                  <a:lnTo>
                    <a:pt x="1149527" y="17665"/>
                  </a:lnTo>
                  <a:lnTo>
                    <a:pt x="1137158" y="8026"/>
                  </a:lnTo>
                  <a:lnTo>
                    <a:pt x="1121968" y="2057"/>
                  </a:lnTo>
                  <a:lnTo>
                    <a:pt x="1104265" y="0"/>
                  </a:lnTo>
                  <a:lnTo>
                    <a:pt x="1086002" y="2489"/>
                  </a:lnTo>
                  <a:lnTo>
                    <a:pt x="1070800" y="9118"/>
                  </a:lnTo>
                  <a:lnTo>
                    <a:pt x="1058265" y="18694"/>
                  </a:lnTo>
                  <a:lnTo>
                    <a:pt x="1048029" y="29997"/>
                  </a:lnTo>
                  <a:lnTo>
                    <a:pt x="1048029" y="4203"/>
                  </a:lnTo>
                  <a:lnTo>
                    <a:pt x="981710" y="4203"/>
                  </a:lnTo>
                  <a:lnTo>
                    <a:pt x="981710" y="193052"/>
                  </a:lnTo>
                  <a:lnTo>
                    <a:pt x="1048029" y="193052"/>
                  </a:lnTo>
                  <a:lnTo>
                    <a:pt x="1048029" y="90411"/>
                  </a:lnTo>
                  <a:lnTo>
                    <a:pt x="1050023" y="76822"/>
                  </a:lnTo>
                  <a:lnTo>
                    <a:pt x="1055598" y="66992"/>
                  </a:lnTo>
                  <a:lnTo>
                    <a:pt x="1064107" y="61036"/>
                  </a:lnTo>
                  <a:lnTo>
                    <a:pt x="1074940" y="59016"/>
                  </a:lnTo>
                  <a:lnTo>
                    <a:pt x="1085608" y="61036"/>
                  </a:lnTo>
                  <a:lnTo>
                    <a:pt x="1093749" y="66992"/>
                  </a:lnTo>
                  <a:lnTo>
                    <a:pt x="1098943" y="76822"/>
                  </a:lnTo>
                  <a:lnTo>
                    <a:pt x="1100772" y="90411"/>
                  </a:lnTo>
                  <a:lnTo>
                    <a:pt x="1100772" y="193052"/>
                  </a:lnTo>
                  <a:lnTo>
                    <a:pt x="1167142" y="193052"/>
                  </a:lnTo>
                  <a:lnTo>
                    <a:pt x="1167142" y="90411"/>
                  </a:lnTo>
                  <a:lnTo>
                    <a:pt x="1169187" y="76822"/>
                  </a:lnTo>
                  <a:lnTo>
                    <a:pt x="1174877" y="66992"/>
                  </a:lnTo>
                  <a:lnTo>
                    <a:pt x="1183513" y="61036"/>
                  </a:lnTo>
                  <a:lnTo>
                    <a:pt x="1194384" y="59016"/>
                  </a:lnTo>
                  <a:lnTo>
                    <a:pt x="1205026" y="61036"/>
                  </a:lnTo>
                  <a:lnTo>
                    <a:pt x="1213154" y="66992"/>
                  </a:lnTo>
                  <a:lnTo>
                    <a:pt x="1218349" y="76822"/>
                  </a:lnTo>
                  <a:lnTo>
                    <a:pt x="1220177" y="90411"/>
                  </a:lnTo>
                  <a:lnTo>
                    <a:pt x="1220177" y="193052"/>
                  </a:lnTo>
                  <a:lnTo>
                    <a:pt x="1286522" y="193052"/>
                  </a:lnTo>
                  <a:lnTo>
                    <a:pt x="1286522" y="69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8649" y="7041439"/>
              <a:ext cx="75055" cy="794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0673" y="7041439"/>
              <a:ext cx="84923" cy="800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05969" y="7041439"/>
              <a:ext cx="64486" cy="79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27431" y="7040060"/>
              <a:ext cx="69363" cy="822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6836" y="7041439"/>
              <a:ext cx="69706" cy="794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19153" y="7041439"/>
              <a:ext cx="64484" cy="794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71120" y="7041439"/>
              <a:ext cx="84488" cy="794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43237" y="7041439"/>
              <a:ext cx="75040" cy="79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8313" y="7041439"/>
              <a:ext cx="69717" cy="794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80895" y="7040060"/>
              <a:ext cx="69364" cy="822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54736" y="731519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5">
                  <a:moveTo>
                    <a:pt x="0" y="0"/>
                  </a:moveTo>
                  <a:lnTo>
                    <a:pt x="0" y="246636"/>
                  </a:lnTo>
                </a:path>
              </a:pathLst>
            </a:custGeom>
            <a:ln w="6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94490" y="731519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5">
                  <a:moveTo>
                    <a:pt x="0" y="0"/>
                  </a:moveTo>
                  <a:lnTo>
                    <a:pt x="0" y="246636"/>
                  </a:lnTo>
                </a:path>
              </a:pathLst>
            </a:custGeom>
            <a:ln w="6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982" y="731519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5">
                  <a:moveTo>
                    <a:pt x="0" y="0"/>
                  </a:moveTo>
                  <a:lnTo>
                    <a:pt x="0" y="246636"/>
                  </a:lnTo>
                </a:path>
              </a:pathLst>
            </a:custGeom>
            <a:ln w="6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20018" y="7289292"/>
            <a:ext cx="235521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925"/>
              </a:lnSpc>
              <a:spcBef>
                <a:spcPts val="100"/>
              </a:spcBef>
            </a:pPr>
            <a:endParaRPr sz="800" dirty="0">
              <a:latin typeface="Arial"/>
              <a:cs typeface="Arial"/>
            </a:endParaRPr>
          </a:p>
          <a:p>
            <a:pPr marR="5715" algn="r">
              <a:lnSpc>
                <a:spcPts val="925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PPT402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330055</a:t>
            </a:r>
            <a:r>
              <a:rPr sz="8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FFFFFF"/>
                </a:solidFill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148" y="7276592"/>
            <a:ext cx="491490" cy="28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FDIC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Insured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97228" y="7285735"/>
            <a:ext cx="513715" cy="2755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28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Lose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37308" y="7285735"/>
            <a:ext cx="554355" cy="2755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28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Bank Guarantee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90737" y="3505200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575" y="523875"/>
                </a:moveTo>
                <a:lnTo>
                  <a:pt x="0" y="523875"/>
                </a:lnTo>
                <a:lnTo>
                  <a:pt x="42862" y="609600"/>
                </a:lnTo>
                <a:lnTo>
                  <a:pt x="78581" y="538162"/>
                </a:lnTo>
                <a:lnTo>
                  <a:pt x="28575" y="538162"/>
                </a:lnTo>
                <a:lnTo>
                  <a:pt x="28575" y="523875"/>
                </a:lnTo>
                <a:close/>
              </a:path>
              <a:path w="85725" h="609600">
                <a:moveTo>
                  <a:pt x="57150" y="0"/>
                </a:moveTo>
                <a:lnTo>
                  <a:pt x="28575" y="0"/>
                </a:lnTo>
                <a:lnTo>
                  <a:pt x="28575" y="538162"/>
                </a:lnTo>
                <a:lnTo>
                  <a:pt x="57150" y="538162"/>
                </a:lnTo>
                <a:lnTo>
                  <a:pt x="57150" y="0"/>
                </a:lnTo>
                <a:close/>
              </a:path>
              <a:path w="85725" h="609600">
                <a:moveTo>
                  <a:pt x="85725" y="523875"/>
                </a:moveTo>
                <a:lnTo>
                  <a:pt x="57150" y="523875"/>
                </a:lnTo>
                <a:lnTo>
                  <a:pt x="57150" y="538162"/>
                </a:lnTo>
                <a:lnTo>
                  <a:pt x="78581" y="538162"/>
                </a:lnTo>
                <a:lnTo>
                  <a:pt x="85725" y="523875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737" y="3505200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575" y="523875"/>
                </a:moveTo>
                <a:lnTo>
                  <a:pt x="0" y="523875"/>
                </a:lnTo>
                <a:lnTo>
                  <a:pt x="42862" y="609600"/>
                </a:lnTo>
                <a:lnTo>
                  <a:pt x="78581" y="538162"/>
                </a:lnTo>
                <a:lnTo>
                  <a:pt x="28575" y="538162"/>
                </a:lnTo>
                <a:lnTo>
                  <a:pt x="28575" y="523875"/>
                </a:lnTo>
                <a:close/>
              </a:path>
              <a:path w="85725" h="609600">
                <a:moveTo>
                  <a:pt x="57150" y="0"/>
                </a:moveTo>
                <a:lnTo>
                  <a:pt x="28575" y="0"/>
                </a:lnTo>
                <a:lnTo>
                  <a:pt x="28575" y="538162"/>
                </a:lnTo>
                <a:lnTo>
                  <a:pt x="57150" y="538162"/>
                </a:lnTo>
                <a:lnTo>
                  <a:pt x="57150" y="0"/>
                </a:lnTo>
                <a:close/>
              </a:path>
              <a:path w="85725" h="609600">
                <a:moveTo>
                  <a:pt x="85725" y="523875"/>
                </a:moveTo>
                <a:lnTo>
                  <a:pt x="57150" y="523875"/>
                </a:lnTo>
                <a:lnTo>
                  <a:pt x="57150" y="538162"/>
                </a:lnTo>
                <a:lnTo>
                  <a:pt x="78581" y="538162"/>
                </a:lnTo>
                <a:lnTo>
                  <a:pt x="85725" y="523875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09596" y="2776537"/>
            <a:ext cx="7827645" cy="3103245"/>
            <a:chOff x="609596" y="2776537"/>
            <a:chExt cx="7827645" cy="3103245"/>
          </a:xfrm>
        </p:grpSpPr>
        <p:sp>
          <p:nvSpPr>
            <p:cNvPr id="8" name="object 8"/>
            <p:cNvSpPr/>
            <p:nvPr/>
          </p:nvSpPr>
          <p:spPr>
            <a:xfrm>
              <a:off x="609596" y="2776537"/>
              <a:ext cx="518159" cy="85725"/>
            </a:xfrm>
            <a:custGeom>
              <a:avLst/>
              <a:gdLst/>
              <a:ahLst/>
              <a:cxnLst/>
              <a:rect l="l" t="t" r="r" b="b"/>
              <a:pathLst>
                <a:path w="518159" h="85725">
                  <a:moveTo>
                    <a:pt x="85725" y="0"/>
                  </a:moveTo>
                  <a:lnTo>
                    <a:pt x="0" y="42862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437" y="57150"/>
                  </a:lnTo>
                  <a:lnTo>
                    <a:pt x="71437" y="28575"/>
                  </a:lnTo>
                  <a:lnTo>
                    <a:pt x="85725" y="28575"/>
                  </a:lnTo>
                  <a:lnTo>
                    <a:pt x="85725" y="0"/>
                  </a:lnTo>
                  <a:close/>
                </a:path>
                <a:path w="518159" h="85725">
                  <a:moveTo>
                    <a:pt x="85725" y="28575"/>
                  </a:moveTo>
                  <a:lnTo>
                    <a:pt x="71437" y="28575"/>
                  </a:lnTo>
                  <a:lnTo>
                    <a:pt x="71437" y="57150"/>
                  </a:lnTo>
                  <a:lnTo>
                    <a:pt x="85725" y="57150"/>
                  </a:lnTo>
                  <a:lnTo>
                    <a:pt x="85725" y="28575"/>
                  </a:lnTo>
                  <a:close/>
                </a:path>
                <a:path w="518159" h="85725">
                  <a:moveTo>
                    <a:pt x="517588" y="28575"/>
                  </a:moveTo>
                  <a:lnTo>
                    <a:pt x="85725" y="28575"/>
                  </a:lnTo>
                  <a:lnTo>
                    <a:pt x="85725" y="57150"/>
                  </a:lnTo>
                  <a:lnTo>
                    <a:pt x="517588" y="57150"/>
                  </a:lnTo>
                  <a:lnTo>
                    <a:pt x="517588" y="28575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96345" y="3724987"/>
              <a:ext cx="228600" cy="2141855"/>
            </a:xfrm>
            <a:custGeom>
              <a:avLst/>
              <a:gdLst/>
              <a:ahLst/>
              <a:cxnLst/>
              <a:rect l="l" t="t" r="r" b="b"/>
              <a:pathLst>
                <a:path w="228600" h="2141854">
                  <a:moveTo>
                    <a:pt x="0" y="0"/>
                  </a:moveTo>
                  <a:lnTo>
                    <a:pt x="0" y="2141650"/>
                  </a:lnTo>
                  <a:lnTo>
                    <a:pt x="228340" y="2141650"/>
                  </a:lnTo>
                </a:path>
                <a:path w="228600" h="2141854">
                  <a:moveTo>
                    <a:pt x="0" y="0"/>
                  </a:moveTo>
                  <a:lnTo>
                    <a:pt x="0" y="1573248"/>
                  </a:lnTo>
                  <a:lnTo>
                    <a:pt x="228340" y="1573248"/>
                  </a:lnTo>
                </a:path>
                <a:path w="228600" h="2141854">
                  <a:moveTo>
                    <a:pt x="0" y="0"/>
                  </a:moveTo>
                  <a:lnTo>
                    <a:pt x="0" y="963963"/>
                  </a:lnTo>
                  <a:lnTo>
                    <a:pt x="228340" y="963963"/>
                  </a:lnTo>
                </a:path>
                <a:path w="228600" h="2141854">
                  <a:moveTo>
                    <a:pt x="0" y="0"/>
                  </a:moveTo>
                  <a:lnTo>
                    <a:pt x="0" y="392246"/>
                  </a:lnTo>
                  <a:lnTo>
                    <a:pt x="217316" y="392246"/>
                  </a:lnTo>
                </a:path>
              </a:pathLst>
            </a:custGeom>
            <a:ln w="25387">
              <a:solidFill>
                <a:srgbClr val="3D6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9721" y="3724987"/>
              <a:ext cx="636905" cy="280035"/>
            </a:xfrm>
            <a:custGeom>
              <a:avLst/>
              <a:gdLst/>
              <a:ahLst/>
              <a:cxnLst/>
              <a:rect l="l" t="t" r="r" b="b"/>
              <a:pathLst>
                <a:path w="636904" h="280035">
                  <a:moveTo>
                    <a:pt x="636296" y="0"/>
                  </a:moveTo>
                  <a:lnTo>
                    <a:pt x="636296" y="279726"/>
                  </a:lnTo>
                  <a:lnTo>
                    <a:pt x="0" y="279726"/>
                  </a:lnTo>
                </a:path>
              </a:pathLst>
            </a:custGeom>
            <a:ln w="25387">
              <a:solidFill>
                <a:srgbClr val="3D6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6495" y="2935223"/>
              <a:ext cx="1359407" cy="871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7352" y="2923031"/>
              <a:ext cx="1429511" cy="9296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77731" y="2974441"/>
              <a:ext cx="1237615" cy="750570"/>
            </a:xfrm>
            <a:custGeom>
              <a:avLst/>
              <a:gdLst/>
              <a:ahLst/>
              <a:cxnLst/>
              <a:rect l="l" t="t" r="r" b="b"/>
              <a:pathLst>
                <a:path w="1237615" h="750570">
                  <a:moveTo>
                    <a:pt x="1112126" y="0"/>
                  </a:moveTo>
                  <a:lnTo>
                    <a:pt x="125095" y="0"/>
                  </a:lnTo>
                  <a:lnTo>
                    <a:pt x="76402" y="9830"/>
                  </a:lnTo>
                  <a:lnTo>
                    <a:pt x="36639" y="36639"/>
                  </a:lnTo>
                  <a:lnTo>
                    <a:pt x="9830" y="76402"/>
                  </a:lnTo>
                  <a:lnTo>
                    <a:pt x="0" y="125095"/>
                  </a:lnTo>
                  <a:lnTo>
                    <a:pt x="0" y="625449"/>
                  </a:lnTo>
                  <a:lnTo>
                    <a:pt x="9830" y="674142"/>
                  </a:lnTo>
                  <a:lnTo>
                    <a:pt x="36639" y="713905"/>
                  </a:lnTo>
                  <a:lnTo>
                    <a:pt x="76402" y="740714"/>
                  </a:lnTo>
                  <a:lnTo>
                    <a:pt x="125095" y="750544"/>
                  </a:lnTo>
                  <a:lnTo>
                    <a:pt x="1112126" y="750544"/>
                  </a:lnTo>
                  <a:lnTo>
                    <a:pt x="1160818" y="740714"/>
                  </a:lnTo>
                  <a:lnTo>
                    <a:pt x="1200581" y="713905"/>
                  </a:lnTo>
                  <a:lnTo>
                    <a:pt x="1227390" y="674142"/>
                  </a:lnTo>
                  <a:lnTo>
                    <a:pt x="1237221" y="625449"/>
                  </a:lnTo>
                  <a:lnTo>
                    <a:pt x="1237221" y="125095"/>
                  </a:lnTo>
                  <a:lnTo>
                    <a:pt x="1227390" y="76402"/>
                  </a:lnTo>
                  <a:lnTo>
                    <a:pt x="1200581" y="36639"/>
                  </a:lnTo>
                  <a:lnTo>
                    <a:pt x="1160818" y="9830"/>
                  </a:lnTo>
                  <a:lnTo>
                    <a:pt x="1112126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7731" y="2974442"/>
              <a:ext cx="1236980" cy="750570"/>
            </a:xfrm>
            <a:custGeom>
              <a:avLst/>
              <a:gdLst/>
              <a:ahLst/>
              <a:cxnLst/>
              <a:rect l="l" t="t" r="r" b="b"/>
              <a:pathLst>
                <a:path w="1236979" h="750570">
                  <a:moveTo>
                    <a:pt x="0" y="125029"/>
                  </a:moveTo>
                  <a:lnTo>
                    <a:pt x="9825" y="76362"/>
                  </a:lnTo>
                  <a:lnTo>
                    <a:pt x="36620" y="36620"/>
                  </a:lnTo>
                  <a:lnTo>
                    <a:pt x="76362" y="9825"/>
                  </a:lnTo>
                  <a:lnTo>
                    <a:pt x="125029" y="0"/>
                  </a:lnTo>
                  <a:lnTo>
                    <a:pt x="1111564" y="0"/>
                  </a:lnTo>
                  <a:lnTo>
                    <a:pt x="1160231" y="9825"/>
                  </a:lnTo>
                  <a:lnTo>
                    <a:pt x="1199973" y="36620"/>
                  </a:lnTo>
                  <a:lnTo>
                    <a:pt x="1226768" y="76362"/>
                  </a:lnTo>
                  <a:lnTo>
                    <a:pt x="1236594" y="125029"/>
                  </a:lnTo>
                  <a:lnTo>
                    <a:pt x="1236594" y="625130"/>
                  </a:lnTo>
                  <a:lnTo>
                    <a:pt x="1226768" y="673797"/>
                  </a:lnTo>
                  <a:lnTo>
                    <a:pt x="1199973" y="713540"/>
                  </a:lnTo>
                  <a:lnTo>
                    <a:pt x="1160231" y="740334"/>
                  </a:lnTo>
                  <a:lnTo>
                    <a:pt x="1111564" y="750160"/>
                  </a:lnTo>
                  <a:lnTo>
                    <a:pt x="125029" y="750160"/>
                  </a:lnTo>
                  <a:lnTo>
                    <a:pt x="76362" y="740334"/>
                  </a:lnTo>
                  <a:lnTo>
                    <a:pt x="36620" y="713540"/>
                  </a:lnTo>
                  <a:lnTo>
                    <a:pt x="9825" y="673797"/>
                  </a:lnTo>
                  <a:lnTo>
                    <a:pt x="0" y="625130"/>
                  </a:lnTo>
                  <a:lnTo>
                    <a:pt x="0" y="125029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30916" y="4198496"/>
              <a:ext cx="271145" cy="1557020"/>
            </a:xfrm>
            <a:custGeom>
              <a:avLst/>
              <a:gdLst/>
              <a:ahLst/>
              <a:cxnLst/>
              <a:rect l="l" t="t" r="r" b="b"/>
              <a:pathLst>
                <a:path w="271145" h="1557020">
                  <a:moveTo>
                    <a:pt x="270617" y="0"/>
                  </a:moveTo>
                  <a:lnTo>
                    <a:pt x="270617" y="982166"/>
                  </a:lnTo>
                  <a:lnTo>
                    <a:pt x="17790" y="982166"/>
                  </a:lnTo>
                </a:path>
                <a:path w="271145" h="1557020">
                  <a:moveTo>
                    <a:pt x="270617" y="0"/>
                  </a:moveTo>
                  <a:lnTo>
                    <a:pt x="270617" y="1556948"/>
                  </a:lnTo>
                  <a:lnTo>
                    <a:pt x="31980" y="1556948"/>
                  </a:lnTo>
                </a:path>
                <a:path w="271145" h="1557020">
                  <a:moveTo>
                    <a:pt x="270617" y="0"/>
                  </a:moveTo>
                  <a:lnTo>
                    <a:pt x="270617" y="393071"/>
                  </a:lnTo>
                  <a:lnTo>
                    <a:pt x="0" y="393071"/>
                  </a:lnTo>
                </a:path>
              </a:pathLst>
            </a:custGeom>
            <a:ln w="25387">
              <a:solidFill>
                <a:srgbClr val="47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dirty="0"/>
              <a:t>What can you</a:t>
            </a:r>
            <a:r>
              <a:rPr spc="5" dirty="0"/>
              <a:t> </a:t>
            </a:r>
            <a:r>
              <a:rPr dirty="0"/>
              <a:t>invest</a:t>
            </a:r>
            <a:r>
              <a:rPr spc="5" dirty="0"/>
              <a:t> </a:t>
            </a:r>
            <a:r>
              <a:rPr spc="-25" dirty="0"/>
              <a:t>in?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94818" y="3012947"/>
            <a:ext cx="1003300" cy="6197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49860" marR="5080" indent="-137795">
              <a:lnSpc>
                <a:spcPts val="2280"/>
              </a:lnSpc>
              <a:spcBef>
                <a:spcPts val="275"/>
              </a:spcBef>
            </a:pPr>
            <a:r>
              <a:rPr sz="20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Tangible assets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61303" y="3770376"/>
            <a:ext cx="1280160" cy="536575"/>
            <a:chOff x="5861303" y="3770376"/>
            <a:chExt cx="1280160" cy="5365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2639" y="3770376"/>
              <a:ext cx="1237488" cy="5090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1303" y="3779520"/>
              <a:ext cx="1280159" cy="5273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943607" y="3811221"/>
              <a:ext cx="1116330" cy="387350"/>
            </a:xfrm>
            <a:custGeom>
              <a:avLst/>
              <a:gdLst/>
              <a:ahLst/>
              <a:cxnLst/>
              <a:rect l="l" t="t" r="r" b="b"/>
              <a:pathLst>
                <a:path w="1116329" h="387350">
                  <a:moveTo>
                    <a:pt x="1051560" y="0"/>
                  </a:moveTo>
                  <a:lnTo>
                    <a:pt x="64541" y="0"/>
                  </a:lnTo>
                  <a:lnTo>
                    <a:pt x="39417" y="5071"/>
                  </a:lnTo>
                  <a:lnTo>
                    <a:pt x="18902" y="18902"/>
                  </a:lnTo>
                  <a:lnTo>
                    <a:pt x="5071" y="39417"/>
                  </a:lnTo>
                  <a:lnTo>
                    <a:pt x="0" y="64541"/>
                  </a:lnTo>
                  <a:lnTo>
                    <a:pt x="0" y="322732"/>
                  </a:lnTo>
                  <a:lnTo>
                    <a:pt x="5071" y="347856"/>
                  </a:lnTo>
                  <a:lnTo>
                    <a:pt x="18902" y="368371"/>
                  </a:lnTo>
                  <a:lnTo>
                    <a:pt x="39417" y="382202"/>
                  </a:lnTo>
                  <a:lnTo>
                    <a:pt x="64541" y="387273"/>
                  </a:lnTo>
                  <a:lnTo>
                    <a:pt x="1051560" y="387273"/>
                  </a:lnTo>
                  <a:lnTo>
                    <a:pt x="1076685" y="382202"/>
                  </a:lnTo>
                  <a:lnTo>
                    <a:pt x="1097205" y="368371"/>
                  </a:lnTo>
                  <a:lnTo>
                    <a:pt x="1111040" y="347856"/>
                  </a:lnTo>
                  <a:lnTo>
                    <a:pt x="1116114" y="322732"/>
                  </a:lnTo>
                  <a:lnTo>
                    <a:pt x="1116114" y="64541"/>
                  </a:lnTo>
                  <a:lnTo>
                    <a:pt x="1111040" y="39417"/>
                  </a:lnTo>
                  <a:lnTo>
                    <a:pt x="1097205" y="18902"/>
                  </a:lnTo>
                  <a:lnTo>
                    <a:pt x="1076685" y="5071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607" y="3811215"/>
              <a:ext cx="1115695" cy="387350"/>
            </a:xfrm>
            <a:custGeom>
              <a:avLst/>
              <a:gdLst/>
              <a:ahLst/>
              <a:cxnLst/>
              <a:rect l="l" t="t" r="r" b="b"/>
              <a:pathLst>
                <a:path w="1115695" h="387350">
                  <a:moveTo>
                    <a:pt x="0" y="64514"/>
                  </a:moveTo>
                  <a:lnTo>
                    <a:pt x="5069" y="39402"/>
                  </a:lnTo>
                  <a:lnTo>
                    <a:pt x="18895" y="18895"/>
                  </a:lnTo>
                  <a:lnTo>
                    <a:pt x="39402" y="5069"/>
                  </a:lnTo>
                  <a:lnTo>
                    <a:pt x="64514" y="0"/>
                  </a:lnTo>
                  <a:lnTo>
                    <a:pt x="1051029" y="0"/>
                  </a:lnTo>
                  <a:lnTo>
                    <a:pt x="1076141" y="5069"/>
                  </a:lnTo>
                  <a:lnTo>
                    <a:pt x="1096648" y="18895"/>
                  </a:lnTo>
                  <a:lnTo>
                    <a:pt x="1110474" y="39402"/>
                  </a:lnTo>
                  <a:lnTo>
                    <a:pt x="1115544" y="64514"/>
                  </a:lnTo>
                  <a:lnTo>
                    <a:pt x="1115544" y="322568"/>
                  </a:lnTo>
                  <a:lnTo>
                    <a:pt x="1110474" y="347680"/>
                  </a:lnTo>
                  <a:lnTo>
                    <a:pt x="1096648" y="368187"/>
                  </a:lnTo>
                  <a:lnTo>
                    <a:pt x="1076141" y="382013"/>
                  </a:lnTo>
                  <a:lnTo>
                    <a:pt x="1051029" y="387083"/>
                  </a:lnTo>
                  <a:lnTo>
                    <a:pt x="64514" y="387083"/>
                  </a:lnTo>
                  <a:lnTo>
                    <a:pt x="39402" y="382013"/>
                  </a:lnTo>
                  <a:lnTo>
                    <a:pt x="18895" y="368187"/>
                  </a:lnTo>
                  <a:lnTo>
                    <a:pt x="5069" y="347680"/>
                  </a:lnTo>
                  <a:lnTo>
                    <a:pt x="0" y="322568"/>
                  </a:lnTo>
                  <a:lnTo>
                    <a:pt x="0" y="64514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17064" y="3853179"/>
            <a:ext cx="9696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Real</a:t>
            </a:r>
            <a:r>
              <a:rPr sz="1600" spc="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estate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09032" y="4358640"/>
            <a:ext cx="1146175" cy="512445"/>
            <a:chOff x="5209032" y="4358640"/>
            <a:chExt cx="1146175" cy="51244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3040" y="4358640"/>
              <a:ext cx="1018032" cy="5059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9032" y="4386072"/>
              <a:ext cx="1146048" cy="4846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34002" y="4398123"/>
              <a:ext cx="897255" cy="387350"/>
            </a:xfrm>
            <a:custGeom>
              <a:avLst/>
              <a:gdLst/>
              <a:ahLst/>
              <a:cxnLst/>
              <a:rect l="l" t="t" r="r" b="b"/>
              <a:pathLst>
                <a:path w="897254" h="387350">
                  <a:moveTo>
                    <a:pt x="832358" y="0"/>
                  </a:moveTo>
                  <a:lnTo>
                    <a:pt x="64541" y="0"/>
                  </a:lnTo>
                  <a:lnTo>
                    <a:pt x="39417" y="5073"/>
                  </a:lnTo>
                  <a:lnTo>
                    <a:pt x="18902" y="18908"/>
                  </a:lnTo>
                  <a:lnTo>
                    <a:pt x="5071" y="39428"/>
                  </a:lnTo>
                  <a:lnTo>
                    <a:pt x="0" y="64554"/>
                  </a:lnTo>
                  <a:lnTo>
                    <a:pt x="0" y="322732"/>
                  </a:lnTo>
                  <a:lnTo>
                    <a:pt x="5071" y="347858"/>
                  </a:lnTo>
                  <a:lnTo>
                    <a:pt x="18902" y="368377"/>
                  </a:lnTo>
                  <a:lnTo>
                    <a:pt x="39417" y="382213"/>
                  </a:lnTo>
                  <a:lnTo>
                    <a:pt x="64541" y="387286"/>
                  </a:lnTo>
                  <a:lnTo>
                    <a:pt x="832358" y="387286"/>
                  </a:lnTo>
                  <a:lnTo>
                    <a:pt x="857481" y="382213"/>
                  </a:lnTo>
                  <a:lnTo>
                    <a:pt x="877997" y="368377"/>
                  </a:lnTo>
                  <a:lnTo>
                    <a:pt x="891827" y="347858"/>
                  </a:lnTo>
                  <a:lnTo>
                    <a:pt x="896899" y="322732"/>
                  </a:lnTo>
                  <a:lnTo>
                    <a:pt x="896899" y="64554"/>
                  </a:lnTo>
                  <a:lnTo>
                    <a:pt x="891827" y="39428"/>
                  </a:lnTo>
                  <a:lnTo>
                    <a:pt x="877997" y="18908"/>
                  </a:lnTo>
                  <a:lnTo>
                    <a:pt x="857481" y="5073"/>
                  </a:lnTo>
                  <a:lnTo>
                    <a:pt x="832358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34002" y="4398129"/>
              <a:ext cx="896619" cy="387350"/>
            </a:xfrm>
            <a:custGeom>
              <a:avLst/>
              <a:gdLst/>
              <a:ahLst/>
              <a:cxnLst/>
              <a:rect l="l" t="t" r="r" b="b"/>
              <a:pathLst>
                <a:path w="896620" h="387350">
                  <a:moveTo>
                    <a:pt x="0" y="64515"/>
                  </a:moveTo>
                  <a:lnTo>
                    <a:pt x="5069" y="39402"/>
                  </a:lnTo>
                  <a:lnTo>
                    <a:pt x="18896" y="18896"/>
                  </a:lnTo>
                  <a:lnTo>
                    <a:pt x="39402" y="5069"/>
                  </a:lnTo>
                  <a:lnTo>
                    <a:pt x="64515" y="0"/>
                  </a:lnTo>
                  <a:lnTo>
                    <a:pt x="831932" y="0"/>
                  </a:lnTo>
                  <a:lnTo>
                    <a:pt x="857044" y="5069"/>
                  </a:lnTo>
                  <a:lnTo>
                    <a:pt x="877551" y="18896"/>
                  </a:lnTo>
                  <a:lnTo>
                    <a:pt x="891377" y="39402"/>
                  </a:lnTo>
                  <a:lnTo>
                    <a:pt x="896447" y="64515"/>
                  </a:lnTo>
                  <a:lnTo>
                    <a:pt x="896447" y="322568"/>
                  </a:lnTo>
                  <a:lnTo>
                    <a:pt x="891377" y="347680"/>
                  </a:lnTo>
                  <a:lnTo>
                    <a:pt x="877551" y="368187"/>
                  </a:lnTo>
                  <a:lnTo>
                    <a:pt x="857044" y="382013"/>
                  </a:lnTo>
                  <a:lnTo>
                    <a:pt x="831932" y="387083"/>
                  </a:lnTo>
                  <a:lnTo>
                    <a:pt x="64515" y="387083"/>
                  </a:lnTo>
                  <a:lnTo>
                    <a:pt x="39402" y="382013"/>
                  </a:lnTo>
                  <a:lnTo>
                    <a:pt x="18896" y="368187"/>
                  </a:lnTo>
                  <a:lnTo>
                    <a:pt x="5069" y="347680"/>
                  </a:lnTo>
                  <a:lnTo>
                    <a:pt x="0" y="322568"/>
                  </a:lnTo>
                  <a:lnTo>
                    <a:pt x="0" y="64515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52686" y="4451604"/>
            <a:ext cx="859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Residential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14544" y="5522976"/>
            <a:ext cx="1216660" cy="512445"/>
            <a:chOff x="5114544" y="5522976"/>
            <a:chExt cx="1216660" cy="51244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0640" y="5522976"/>
              <a:ext cx="1203960" cy="5059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4544" y="5550408"/>
              <a:ext cx="1216152" cy="4846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181600" y="5562593"/>
              <a:ext cx="1081405" cy="387350"/>
            </a:xfrm>
            <a:custGeom>
              <a:avLst/>
              <a:gdLst/>
              <a:ahLst/>
              <a:cxnLst/>
              <a:rect l="l" t="t" r="r" b="b"/>
              <a:pathLst>
                <a:path w="1081404" h="387350">
                  <a:moveTo>
                    <a:pt x="1016762" y="0"/>
                  </a:moveTo>
                  <a:lnTo>
                    <a:pt x="64541" y="0"/>
                  </a:lnTo>
                  <a:lnTo>
                    <a:pt x="39422" y="5073"/>
                  </a:lnTo>
                  <a:lnTo>
                    <a:pt x="18907" y="18908"/>
                  </a:lnTo>
                  <a:lnTo>
                    <a:pt x="5073" y="39428"/>
                  </a:lnTo>
                  <a:lnTo>
                    <a:pt x="0" y="64554"/>
                  </a:lnTo>
                  <a:lnTo>
                    <a:pt x="0" y="322732"/>
                  </a:lnTo>
                  <a:lnTo>
                    <a:pt x="5073" y="347858"/>
                  </a:lnTo>
                  <a:lnTo>
                    <a:pt x="18907" y="368377"/>
                  </a:lnTo>
                  <a:lnTo>
                    <a:pt x="39422" y="382213"/>
                  </a:lnTo>
                  <a:lnTo>
                    <a:pt x="64541" y="387286"/>
                  </a:lnTo>
                  <a:lnTo>
                    <a:pt x="1016762" y="387286"/>
                  </a:lnTo>
                  <a:lnTo>
                    <a:pt x="1041885" y="382213"/>
                  </a:lnTo>
                  <a:lnTo>
                    <a:pt x="1062401" y="368377"/>
                  </a:lnTo>
                  <a:lnTo>
                    <a:pt x="1076231" y="347858"/>
                  </a:lnTo>
                  <a:lnTo>
                    <a:pt x="1081303" y="322732"/>
                  </a:lnTo>
                  <a:lnTo>
                    <a:pt x="1081303" y="64554"/>
                  </a:lnTo>
                  <a:lnTo>
                    <a:pt x="1076231" y="39428"/>
                  </a:lnTo>
                  <a:lnTo>
                    <a:pt x="1062401" y="18908"/>
                  </a:lnTo>
                  <a:lnTo>
                    <a:pt x="1041885" y="5073"/>
                  </a:lnTo>
                  <a:lnTo>
                    <a:pt x="1016762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81600" y="5562600"/>
              <a:ext cx="1080770" cy="387350"/>
            </a:xfrm>
            <a:custGeom>
              <a:avLst/>
              <a:gdLst/>
              <a:ahLst/>
              <a:cxnLst/>
              <a:rect l="l" t="t" r="r" b="b"/>
              <a:pathLst>
                <a:path w="1080770" h="387350">
                  <a:moveTo>
                    <a:pt x="0" y="64515"/>
                  </a:moveTo>
                  <a:lnTo>
                    <a:pt x="5069" y="39403"/>
                  </a:lnTo>
                  <a:lnTo>
                    <a:pt x="18896" y="18896"/>
                  </a:lnTo>
                  <a:lnTo>
                    <a:pt x="39403" y="5069"/>
                  </a:lnTo>
                  <a:lnTo>
                    <a:pt x="64515" y="0"/>
                  </a:lnTo>
                  <a:lnTo>
                    <a:pt x="1016238" y="0"/>
                  </a:lnTo>
                  <a:lnTo>
                    <a:pt x="1041350" y="5069"/>
                  </a:lnTo>
                  <a:lnTo>
                    <a:pt x="1061857" y="18896"/>
                  </a:lnTo>
                  <a:lnTo>
                    <a:pt x="1075683" y="39403"/>
                  </a:lnTo>
                  <a:lnTo>
                    <a:pt x="1080753" y="64515"/>
                  </a:lnTo>
                  <a:lnTo>
                    <a:pt x="1080753" y="322568"/>
                  </a:lnTo>
                  <a:lnTo>
                    <a:pt x="1075683" y="347680"/>
                  </a:lnTo>
                  <a:lnTo>
                    <a:pt x="1061857" y="368187"/>
                  </a:lnTo>
                  <a:lnTo>
                    <a:pt x="1041350" y="382013"/>
                  </a:lnTo>
                  <a:lnTo>
                    <a:pt x="1016238" y="387083"/>
                  </a:lnTo>
                  <a:lnTo>
                    <a:pt x="64515" y="387083"/>
                  </a:lnTo>
                  <a:lnTo>
                    <a:pt x="39403" y="382013"/>
                  </a:lnTo>
                  <a:lnTo>
                    <a:pt x="18896" y="368187"/>
                  </a:lnTo>
                  <a:lnTo>
                    <a:pt x="5069" y="347680"/>
                  </a:lnTo>
                  <a:lnTo>
                    <a:pt x="0" y="322568"/>
                  </a:lnTo>
                  <a:lnTo>
                    <a:pt x="0" y="64515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57622" y="5618988"/>
            <a:ext cx="929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Commercial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413247" y="4946903"/>
            <a:ext cx="896619" cy="512445"/>
            <a:chOff x="5413247" y="4946903"/>
            <a:chExt cx="896619" cy="512445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3247" y="4946903"/>
              <a:ext cx="896112" cy="5090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9927" y="4977383"/>
              <a:ext cx="682751" cy="4815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474144" y="4987519"/>
              <a:ext cx="774700" cy="387350"/>
            </a:xfrm>
            <a:custGeom>
              <a:avLst/>
              <a:gdLst/>
              <a:ahLst/>
              <a:cxnLst/>
              <a:rect l="l" t="t" r="r" b="b"/>
              <a:pathLst>
                <a:path w="774700" h="387350">
                  <a:moveTo>
                    <a:pt x="710018" y="0"/>
                  </a:moveTo>
                  <a:lnTo>
                    <a:pt x="64554" y="0"/>
                  </a:lnTo>
                  <a:lnTo>
                    <a:pt x="39428" y="5073"/>
                  </a:lnTo>
                  <a:lnTo>
                    <a:pt x="18908" y="18908"/>
                  </a:lnTo>
                  <a:lnTo>
                    <a:pt x="5073" y="39428"/>
                  </a:lnTo>
                  <a:lnTo>
                    <a:pt x="0" y="64554"/>
                  </a:lnTo>
                  <a:lnTo>
                    <a:pt x="0" y="322732"/>
                  </a:lnTo>
                  <a:lnTo>
                    <a:pt x="5073" y="347863"/>
                  </a:lnTo>
                  <a:lnTo>
                    <a:pt x="18908" y="368382"/>
                  </a:lnTo>
                  <a:lnTo>
                    <a:pt x="39428" y="382214"/>
                  </a:lnTo>
                  <a:lnTo>
                    <a:pt x="64554" y="387286"/>
                  </a:lnTo>
                  <a:lnTo>
                    <a:pt x="710018" y="387286"/>
                  </a:lnTo>
                  <a:lnTo>
                    <a:pt x="735142" y="382214"/>
                  </a:lnTo>
                  <a:lnTo>
                    <a:pt x="755657" y="368382"/>
                  </a:lnTo>
                  <a:lnTo>
                    <a:pt x="769488" y="347863"/>
                  </a:lnTo>
                  <a:lnTo>
                    <a:pt x="774560" y="322732"/>
                  </a:lnTo>
                  <a:lnTo>
                    <a:pt x="774560" y="64554"/>
                  </a:lnTo>
                  <a:lnTo>
                    <a:pt x="769488" y="39428"/>
                  </a:lnTo>
                  <a:lnTo>
                    <a:pt x="755657" y="18908"/>
                  </a:lnTo>
                  <a:lnTo>
                    <a:pt x="735142" y="5073"/>
                  </a:lnTo>
                  <a:lnTo>
                    <a:pt x="710018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74144" y="4987524"/>
              <a:ext cx="774700" cy="387350"/>
            </a:xfrm>
            <a:custGeom>
              <a:avLst/>
              <a:gdLst/>
              <a:ahLst/>
              <a:cxnLst/>
              <a:rect l="l" t="t" r="r" b="b"/>
              <a:pathLst>
                <a:path w="774700" h="387350">
                  <a:moveTo>
                    <a:pt x="0" y="64515"/>
                  </a:moveTo>
                  <a:lnTo>
                    <a:pt x="5069" y="39403"/>
                  </a:lnTo>
                  <a:lnTo>
                    <a:pt x="18896" y="18896"/>
                  </a:lnTo>
                  <a:lnTo>
                    <a:pt x="39403" y="5069"/>
                  </a:lnTo>
                  <a:lnTo>
                    <a:pt x="64515" y="0"/>
                  </a:lnTo>
                  <a:lnTo>
                    <a:pt x="709652" y="0"/>
                  </a:lnTo>
                  <a:lnTo>
                    <a:pt x="734764" y="5069"/>
                  </a:lnTo>
                  <a:lnTo>
                    <a:pt x="755271" y="18896"/>
                  </a:lnTo>
                  <a:lnTo>
                    <a:pt x="769098" y="39403"/>
                  </a:lnTo>
                  <a:lnTo>
                    <a:pt x="774167" y="64515"/>
                  </a:lnTo>
                  <a:lnTo>
                    <a:pt x="774167" y="322568"/>
                  </a:lnTo>
                  <a:lnTo>
                    <a:pt x="769098" y="347681"/>
                  </a:lnTo>
                  <a:lnTo>
                    <a:pt x="755271" y="368188"/>
                  </a:lnTo>
                  <a:lnTo>
                    <a:pt x="734764" y="382014"/>
                  </a:lnTo>
                  <a:lnTo>
                    <a:pt x="709652" y="387084"/>
                  </a:lnTo>
                  <a:lnTo>
                    <a:pt x="64515" y="387084"/>
                  </a:lnTo>
                  <a:lnTo>
                    <a:pt x="39403" y="382014"/>
                  </a:lnTo>
                  <a:lnTo>
                    <a:pt x="18896" y="368188"/>
                  </a:lnTo>
                  <a:lnTo>
                    <a:pt x="5069" y="347681"/>
                  </a:lnTo>
                  <a:lnTo>
                    <a:pt x="0" y="322568"/>
                  </a:lnTo>
                  <a:lnTo>
                    <a:pt x="0" y="64515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662004" y="5042916"/>
            <a:ext cx="399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Land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848600" y="3883152"/>
            <a:ext cx="1329055" cy="536575"/>
            <a:chOff x="7848600" y="3883152"/>
            <a:chExt cx="1329055" cy="536575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54695" y="3883152"/>
              <a:ext cx="1316736" cy="5090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48600" y="3892296"/>
              <a:ext cx="1328927" cy="52730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913771" y="3923788"/>
              <a:ext cx="1197610" cy="387350"/>
            </a:xfrm>
            <a:custGeom>
              <a:avLst/>
              <a:gdLst/>
              <a:ahLst/>
              <a:cxnLst/>
              <a:rect l="l" t="t" r="r" b="b"/>
              <a:pathLst>
                <a:path w="1197609" h="387350">
                  <a:moveTo>
                    <a:pt x="1133055" y="0"/>
                  </a:moveTo>
                  <a:lnTo>
                    <a:pt x="64554" y="0"/>
                  </a:lnTo>
                  <a:lnTo>
                    <a:pt x="39428" y="5073"/>
                  </a:lnTo>
                  <a:lnTo>
                    <a:pt x="18908" y="18908"/>
                  </a:lnTo>
                  <a:lnTo>
                    <a:pt x="5073" y="39428"/>
                  </a:lnTo>
                  <a:lnTo>
                    <a:pt x="0" y="64554"/>
                  </a:lnTo>
                  <a:lnTo>
                    <a:pt x="0" y="322732"/>
                  </a:lnTo>
                  <a:lnTo>
                    <a:pt x="5073" y="347863"/>
                  </a:lnTo>
                  <a:lnTo>
                    <a:pt x="18908" y="368382"/>
                  </a:lnTo>
                  <a:lnTo>
                    <a:pt x="39428" y="382214"/>
                  </a:lnTo>
                  <a:lnTo>
                    <a:pt x="64554" y="387286"/>
                  </a:lnTo>
                  <a:lnTo>
                    <a:pt x="1133055" y="387286"/>
                  </a:lnTo>
                  <a:lnTo>
                    <a:pt x="1158181" y="382214"/>
                  </a:lnTo>
                  <a:lnTo>
                    <a:pt x="1178701" y="368382"/>
                  </a:lnTo>
                  <a:lnTo>
                    <a:pt x="1192536" y="347863"/>
                  </a:lnTo>
                  <a:lnTo>
                    <a:pt x="1197610" y="322732"/>
                  </a:lnTo>
                  <a:lnTo>
                    <a:pt x="1197610" y="64554"/>
                  </a:lnTo>
                  <a:lnTo>
                    <a:pt x="1192536" y="39428"/>
                  </a:lnTo>
                  <a:lnTo>
                    <a:pt x="1178701" y="18908"/>
                  </a:lnTo>
                  <a:lnTo>
                    <a:pt x="1158181" y="5073"/>
                  </a:lnTo>
                  <a:lnTo>
                    <a:pt x="1133055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13771" y="3923793"/>
              <a:ext cx="1197610" cy="387350"/>
            </a:xfrm>
            <a:custGeom>
              <a:avLst/>
              <a:gdLst/>
              <a:ahLst/>
              <a:cxnLst/>
              <a:rect l="l" t="t" r="r" b="b"/>
              <a:pathLst>
                <a:path w="1197609" h="387350">
                  <a:moveTo>
                    <a:pt x="0" y="64515"/>
                  </a:moveTo>
                  <a:lnTo>
                    <a:pt x="5069" y="39402"/>
                  </a:lnTo>
                  <a:lnTo>
                    <a:pt x="18896" y="18896"/>
                  </a:lnTo>
                  <a:lnTo>
                    <a:pt x="39402" y="5069"/>
                  </a:lnTo>
                  <a:lnTo>
                    <a:pt x="64515" y="0"/>
                  </a:lnTo>
                  <a:lnTo>
                    <a:pt x="1132480" y="0"/>
                  </a:lnTo>
                  <a:lnTo>
                    <a:pt x="1157592" y="5069"/>
                  </a:lnTo>
                  <a:lnTo>
                    <a:pt x="1178099" y="18896"/>
                  </a:lnTo>
                  <a:lnTo>
                    <a:pt x="1191925" y="39402"/>
                  </a:lnTo>
                  <a:lnTo>
                    <a:pt x="1196995" y="64515"/>
                  </a:lnTo>
                  <a:lnTo>
                    <a:pt x="1196995" y="322568"/>
                  </a:lnTo>
                  <a:lnTo>
                    <a:pt x="1191925" y="347680"/>
                  </a:lnTo>
                  <a:lnTo>
                    <a:pt x="1178099" y="368187"/>
                  </a:lnTo>
                  <a:lnTo>
                    <a:pt x="1157592" y="382013"/>
                  </a:lnTo>
                  <a:lnTo>
                    <a:pt x="1132480" y="387083"/>
                  </a:lnTo>
                  <a:lnTo>
                    <a:pt x="64515" y="387083"/>
                  </a:lnTo>
                  <a:lnTo>
                    <a:pt x="39402" y="382013"/>
                  </a:lnTo>
                  <a:lnTo>
                    <a:pt x="18896" y="368187"/>
                  </a:lnTo>
                  <a:lnTo>
                    <a:pt x="5069" y="347680"/>
                  </a:lnTo>
                  <a:lnTo>
                    <a:pt x="0" y="322568"/>
                  </a:lnTo>
                  <a:lnTo>
                    <a:pt x="0" y="64515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003685" y="3962908"/>
            <a:ext cx="1017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Collectibles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863840" y="4456176"/>
            <a:ext cx="896619" cy="536575"/>
            <a:chOff x="7863840" y="4456176"/>
            <a:chExt cx="896619" cy="536575"/>
          </a:xfrm>
        </p:grpSpPr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63840" y="4456176"/>
              <a:ext cx="896111" cy="50596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19288" y="4465320"/>
              <a:ext cx="585216" cy="52730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924800" y="4495796"/>
              <a:ext cx="774700" cy="387350"/>
            </a:xfrm>
            <a:custGeom>
              <a:avLst/>
              <a:gdLst/>
              <a:ahLst/>
              <a:cxnLst/>
              <a:rect l="l" t="t" r="r" b="b"/>
              <a:pathLst>
                <a:path w="774700" h="387350">
                  <a:moveTo>
                    <a:pt x="710018" y="0"/>
                  </a:moveTo>
                  <a:lnTo>
                    <a:pt x="64554" y="0"/>
                  </a:lnTo>
                  <a:lnTo>
                    <a:pt x="39428" y="5073"/>
                  </a:lnTo>
                  <a:lnTo>
                    <a:pt x="18908" y="18908"/>
                  </a:lnTo>
                  <a:lnTo>
                    <a:pt x="5073" y="39428"/>
                  </a:lnTo>
                  <a:lnTo>
                    <a:pt x="0" y="64554"/>
                  </a:lnTo>
                  <a:lnTo>
                    <a:pt x="0" y="322732"/>
                  </a:lnTo>
                  <a:lnTo>
                    <a:pt x="5073" y="347858"/>
                  </a:lnTo>
                  <a:lnTo>
                    <a:pt x="18908" y="368377"/>
                  </a:lnTo>
                  <a:lnTo>
                    <a:pt x="39428" y="382213"/>
                  </a:lnTo>
                  <a:lnTo>
                    <a:pt x="64554" y="387286"/>
                  </a:lnTo>
                  <a:lnTo>
                    <a:pt x="710018" y="387286"/>
                  </a:lnTo>
                  <a:lnTo>
                    <a:pt x="735142" y="382213"/>
                  </a:lnTo>
                  <a:lnTo>
                    <a:pt x="755657" y="368377"/>
                  </a:lnTo>
                  <a:lnTo>
                    <a:pt x="769488" y="347858"/>
                  </a:lnTo>
                  <a:lnTo>
                    <a:pt x="774560" y="322732"/>
                  </a:lnTo>
                  <a:lnTo>
                    <a:pt x="774560" y="64554"/>
                  </a:lnTo>
                  <a:lnTo>
                    <a:pt x="769488" y="39428"/>
                  </a:lnTo>
                  <a:lnTo>
                    <a:pt x="755657" y="18908"/>
                  </a:lnTo>
                  <a:lnTo>
                    <a:pt x="735142" y="5073"/>
                  </a:lnTo>
                  <a:lnTo>
                    <a:pt x="710018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24800" y="4495801"/>
              <a:ext cx="774700" cy="387350"/>
            </a:xfrm>
            <a:custGeom>
              <a:avLst/>
              <a:gdLst/>
              <a:ahLst/>
              <a:cxnLst/>
              <a:rect l="l" t="t" r="r" b="b"/>
              <a:pathLst>
                <a:path w="774700" h="387350">
                  <a:moveTo>
                    <a:pt x="0" y="64515"/>
                  </a:moveTo>
                  <a:lnTo>
                    <a:pt x="5069" y="39403"/>
                  </a:lnTo>
                  <a:lnTo>
                    <a:pt x="18896" y="18896"/>
                  </a:lnTo>
                  <a:lnTo>
                    <a:pt x="39403" y="5069"/>
                  </a:lnTo>
                  <a:lnTo>
                    <a:pt x="64515" y="0"/>
                  </a:lnTo>
                  <a:lnTo>
                    <a:pt x="709652" y="0"/>
                  </a:lnTo>
                  <a:lnTo>
                    <a:pt x="734764" y="5069"/>
                  </a:lnTo>
                  <a:lnTo>
                    <a:pt x="755271" y="18896"/>
                  </a:lnTo>
                  <a:lnTo>
                    <a:pt x="769098" y="39403"/>
                  </a:lnTo>
                  <a:lnTo>
                    <a:pt x="774167" y="64515"/>
                  </a:lnTo>
                  <a:lnTo>
                    <a:pt x="774167" y="322568"/>
                  </a:lnTo>
                  <a:lnTo>
                    <a:pt x="769098" y="347681"/>
                  </a:lnTo>
                  <a:lnTo>
                    <a:pt x="755271" y="368188"/>
                  </a:lnTo>
                  <a:lnTo>
                    <a:pt x="734764" y="382014"/>
                  </a:lnTo>
                  <a:lnTo>
                    <a:pt x="709652" y="387084"/>
                  </a:lnTo>
                  <a:lnTo>
                    <a:pt x="64515" y="387084"/>
                  </a:lnTo>
                  <a:lnTo>
                    <a:pt x="39403" y="382014"/>
                  </a:lnTo>
                  <a:lnTo>
                    <a:pt x="18896" y="368188"/>
                  </a:lnTo>
                  <a:lnTo>
                    <a:pt x="5069" y="347681"/>
                  </a:lnTo>
                  <a:lnTo>
                    <a:pt x="0" y="322568"/>
                  </a:lnTo>
                  <a:lnTo>
                    <a:pt x="0" y="64515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174508" y="4535932"/>
            <a:ext cx="275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FFFF"/>
                </a:solidFill>
                <a:latin typeface="Source Sans Pro"/>
                <a:cs typeface="Source Sans Pro"/>
              </a:rPr>
              <a:t>Art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808976" y="5065776"/>
            <a:ext cx="1277620" cy="536575"/>
            <a:chOff x="7808976" y="5065776"/>
            <a:chExt cx="1277620" cy="536575"/>
          </a:xfrm>
        </p:grpSpPr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63840" y="5065776"/>
              <a:ext cx="1167383" cy="5059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08976" y="5074920"/>
              <a:ext cx="1277112" cy="5273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924800" y="5105391"/>
              <a:ext cx="1045210" cy="387350"/>
            </a:xfrm>
            <a:custGeom>
              <a:avLst/>
              <a:gdLst/>
              <a:ahLst/>
              <a:cxnLst/>
              <a:rect l="l" t="t" r="r" b="b"/>
              <a:pathLst>
                <a:path w="1045209" h="387350">
                  <a:moveTo>
                    <a:pt x="980579" y="0"/>
                  </a:moveTo>
                  <a:lnTo>
                    <a:pt x="64554" y="0"/>
                  </a:lnTo>
                  <a:lnTo>
                    <a:pt x="39428" y="5073"/>
                  </a:lnTo>
                  <a:lnTo>
                    <a:pt x="18908" y="18908"/>
                  </a:lnTo>
                  <a:lnTo>
                    <a:pt x="5073" y="39428"/>
                  </a:lnTo>
                  <a:lnTo>
                    <a:pt x="0" y="64554"/>
                  </a:lnTo>
                  <a:lnTo>
                    <a:pt x="0" y="322745"/>
                  </a:lnTo>
                  <a:lnTo>
                    <a:pt x="5073" y="347869"/>
                  </a:lnTo>
                  <a:lnTo>
                    <a:pt x="18908" y="368384"/>
                  </a:lnTo>
                  <a:lnTo>
                    <a:pt x="39428" y="382215"/>
                  </a:lnTo>
                  <a:lnTo>
                    <a:pt x="64554" y="387286"/>
                  </a:lnTo>
                  <a:lnTo>
                    <a:pt x="980579" y="387286"/>
                  </a:lnTo>
                  <a:lnTo>
                    <a:pt x="1005703" y="382215"/>
                  </a:lnTo>
                  <a:lnTo>
                    <a:pt x="1026218" y="368384"/>
                  </a:lnTo>
                  <a:lnTo>
                    <a:pt x="1040049" y="347869"/>
                  </a:lnTo>
                  <a:lnTo>
                    <a:pt x="1045121" y="322745"/>
                  </a:lnTo>
                  <a:lnTo>
                    <a:pt x="1045121" y="64554"/>
                  </a:lnTo>
                  <a:lnTo>
                    <a:pt x="1040049" y="39428"/>
                  </a:lnTo>
                  <a:lnTo>
                    <a:pt x="1026218" y="18908"/>
                  </a:lnTo>
                  <a:lnTo>
                    <a:pt x="1005703" y="5073"/>
                  </a:lnTo>
                  <a:lnTo>
                    <a:pt x="98057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24800" y="5105397"/>
              <a:ext cx="1045210" cy="387350"/>
            </a:xfrm>
            <a:custGeom>
              <a:avLst/>
              <a:gdLst/>
              <a:ahLst/>
              <a:cxnLst/>
              <a:rect l="l" t="t" r="r" b="b"/>
              <a:pathLst>
                <a:path w="1045209" h="387350">
                  <a:moveTo>
                    <a:pt x="0" y="64514"/>
                  </a:moveTo>
                  <a:lnTo>
                    <a:pt x="5069" y="39402"/>
                  </a:lnTo>
                  <a:lnTo>
                    <a:pt x="18895" y="18895"/>
                  </a:lnTo>
                  <a:lnTo>
                    <a:pt x="39402" y="5069"/>
                  </a:lnTo>
                  <a:lnTo>
                    <a:pt x="64514" y="0"/>
                  </a:lnTo>
                  <a:lnTo>
                    <a:pt x="980077" y="0"/>
                  </a:lnTo>
                  <a:lnTo>
                    <a:pt x="1005189" y="5069"/>
                  </a:lnTo>
                  <a:lnTo>
                    <a:pt x="1025696" y="18895"/>
                  </a:lnTo>
                  <a:lnTo>
                    <a:pt x="1039522" y="39402"/>
                  </a:lnTo>
                  <a:lnTo>
                    <a:pt x="1044592" y="64514"/>
                  </a:lnTo>
                  <a:lnTo>
                    <a:pt x="1044592" y="322568"/>
                  </a:lnTo>
                  <a:lnTo>
                    <a:pt x="1039522" y="347680"/>
                  </a:lnTo>
                  <a:lnTo>
                    <a:pt x="1025696" y="368187"/>
                  </a:lnTo>
                  <a:lnTo>
                    <a:pt x="1005189" y="382013"/>
                  </a:lnTo>
                  <a:lnTo>
                    <a:pt x="980077" y="387083"/>
                  </a:lnTo>
                  <a:lnTo>
                    <a:pt x="64514" y="387083"/>
                  </a:lnTo>
                  <a:lnTo>
                    <a:pt x="39402" y="382013"/>
                  </a:lnTo>
                  <a:lnTo>
                    <a:pt x="18895" y="368187"/>
                  </a:lnTo>
                  <a:lnTo>
                    <a:pt x="5069" y="347680"/>
                  </a:lnTo>
                  <a:lnTo>
                    <a:pt x="0" y="322568"/>
                  </a:lnTo>
                  <a:lnTo>
                    <a:pt x="0" y="64514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964064" y="5145532"/>
            <a:ext cx="967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Equipment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863840" y="5632703"/>
            <a:ext cx="1231900" cy="536575"/>
            <a:chOff x="7863840" y="5632703"/>
            <a:chExt cx="1231900" cy="536575"/>
          </a:xfrm>
        </p:grpSpPr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63840" y="5632703"/>
              <a:ext cx="1231392" cy="50901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03464" y="5641847"/>
              <a:ext cx="1152144" cy="52730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924800" y="5674084"/>
              <a:ext cx="1111250" cy="387350"/>
            </a:xfrm>
            <a:custGeom>
              <a:avLst/>
              <a:gdLst/>
              <a:ahLst/>
              <a:cxnLst/>
              <a:rect l="l" t="t" r="r" b="b"/>
              <a:pathLst>
                <a:path w="1111250" h="387350">
                  <a:moveTo>
                    <a:pt x="1046645" y="0"/>
                  </a:moveTo>
                  <a:lnTo>
                    <a:pt x="64554" y="0"/>
                  </a:lnTo>
                  <a:lnTo>
                    <a:pt x="39428" y="5073"/>
                  </a:lnTo>
                  <a:lnTo>
                    <a:pt x="18908" y="18908"/>
                  </a:lnTo>
                  <a:lnTo>
                    <a:pt x="5073" y="39428"/>
                  </a:lnTo>
                  <a:lnTo>
                    <a:pt x="0" y="64554"/>
                  </a:lnTo>
                  <a:lnTo>
                    <a:pt x="0" y="322732"/>
                  </a:lnTo>
                  <a:lnTo>
                    <a:pt x="5073" y="347863"/>
                  </a:lnTo>
                  <a:lnTo>
                    <a:pt x="18908" y="368382"/>
                  </a:lnTo>
                  <a:lnTo>
                    <a:pt x="39428" y="382214"/>
                  </a:lnTo>
                  <a:lnTo>
                    <a:pt x="64554" y="387286"/>
                  </a:lnTo>
                  <a:lnTo>
                    <a:pt x="1046645" y="387286"/>
                  </a:lnTo>
                  <a:lnTo>
                    <a:pt x="1071769" y="382214"/>
                  </a:lnTo>
                  <a:lnTo>
                    <a:pt x="1092284" y="368382"/>
                  </a:lnTo>
                  <a:lnTo>
                    <a:pt x="1106115" y="347863"/>
                  </a:lnTo>
                  <a:lnTo>
                    <a:pt x="1111186" y="322732"/>
                  </a:lnTo>
                  <a:lnTo>
                    <a:pt x="1111186" y="64554"/>
                  </a:lnTo>
                  <a:lnTo>
                    <a:pt x="1106115" y="39428"/>
                  </a:lnTo>
                  <a:lnTo>
                    <a:pt x="1092284" y="18908"/>
                  </a:lnTo>
                  <a:lnTo>
                    <a:pt x="1071769" y="5073"/>
                  </a:lnTo>
                  <a:lnTo>
                    <a:pt x="1046645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24800" y="5674089"/>
              <a:ext cx="1110615" cy="387350"/>
            </a:xfrm>
            <a:custGeom>
              <a:avLst/>
              <a:gdLst/>
              <a:ahLst/>
              <a:cxnLst/>
              <a:rect l="l" t="t" r="r" b="b"/>
              <a:pathLst>
                <a:path w="1110615" h="387350">
                  <a:moveTo>
                    <a:pt x="0" y="64515"/>
                  </a:moveTo>
                  <a:lnTo>
                    <a:pt x="5069" y="39403"/>
                  </a:lnTo>
                  <a:lnTo>
                    <a:pt x="18896" y="18896"/>
                  </a:lnTo>
                  <a:lnTo>
                    <a:pt x="39403" y="5069"/>
                  </a:lnTo>
                  <a:lnTo>
                    <a:pt x="64515" y="0"/>
                  </a:lnTo>
                  <a:lnTo>
                    <a:pt x="1046106" y="0"/>
                  </a:lnTo>
                  <a:lnTo>
                    <a:pt x="1071218" y="5069"/>
                  </a:lnTo>
                  <a:lnTo>
                    <a:pt x="1091725" y="18896"/>
                  </a:lnTo>
                  <a:lnTo>
                    <a:pt x="1105551" y="39403"/>
                  </a:lnTo>
                  <a:lnTo>
                    <a:pt x="1110621" y="64515"/>
                  </a:lnTo>
                  <a:lnTo>
                    <a:pt x="1110621" y="322567"/>
                  </a:lnTo>
                  <a:lnTo>
                    <a:pt x="1105551" y="347680"/>
                  </a:lnTo>
                  <a:lnTo>
                    <a:pt x="1091725" y="368187"/>
                  </a:lnTo>
                  <a:lnTo>
                    <a:pt x="1071218" y="382013"/>
                  </a:lnTo>
                  <a:lnTo>
                    <a:pt x="1046106" y="387083"/>
                  </a:lnTo>
                  <a:lnTo>
                    <a:pt x="64515" y="387083"/>
                  </a:lnTo>
                  <a:lnTo>
                    <a:pt x="39403" y="382013"/>
                  </a:lnTo>
                  <a:lnTo>
                    <a:pt x="18896" y="368187"/>
                  </a:lnTo>
                  <a:lnTo>
                    <a:pt x="5069" y="347680"/>
                  </a:lnTo>
                  <a:lnTo>
                    <a:pt x="0" y="322567"/>
                  </a:lnTo>
                  <a:lnTo>
                    <a:pt x="0" y="64515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059928" y="5715507"/>
            <a:ext cx="841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Inventory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434567" y="1905000"/>
            <a:ext cx="6304915" cy="5150485"/>
            <a:chOff x="1434567" y="1905000"/>
            <a:chExt cx="6304915" cy="5150485"/>
          </a:xfrm>
        </p:grpSpPr>
        <p:sp>
          <p:nvSpPr>
            <p:cNvPr id="67" name="object 67"/>
            <p:cNvSpPr/>
            <p:nvPr/>
          </p:nvSpPr>
          <p:spPr>
            <a:xfrm>
              <a:off x="6095999" y="2916707"/>
              <a:ext cx="609600" cy="85725"/>
            </a:xfrm>
            <a:custGeom>
              <a:avLst/>
              <a:gdLst/>
              <a:ahLst/>
              <a:cxnLst/>
              <a:rect l="l" t="t" r="r" b="b"/>
              <a:pathLst>
                <a:path w="609600" h="85725">
                  <a:moveTo>
                    <a:pt x="523875" y="0"/>
                  </a:moveTo>
                  <a:lnTo>
                    <a:pt x="523875" y="85725"/>
                  </a:lnTo>
                  <a:lnTo>
                    <a:pt x="581025" y="57150"/>
                  </a:lnTo>
                  <a:lnTo>
                    <a:pt x="538162" y="57150"/>
                  </a:lnTo>
                  <a:lnTo>
                    <a:pt x="538162" y="28575"/>
                  </a:lnTo>
                  <a:lnTo>
                    <a:pt x="581025" y="28575"/>
                  </a:lnTo>
                  <a:lnTo>
                    <a:pt x="523875" y="0"/>
                  </a:lnTo>
                  <a:close/>
                </a:path>
                <a:path w="609600" h="85725">
                  <a:moveTo>
                    <a:pt x="523875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523875" y="57150"/>
                  </a:lnTo>
                  <a:lnTo>
                    <a:pt x="523875" y="28575"/>
                  </a:lnTo>
                  <a:close/>
                </a:path>
                <a:path w="609600" h="85725">
                  <a:moveTo>
                    <a:pt x="581025" y="28575"/>
                  </a:moveTo>
                  <a:lnTo>
                    <a:pt x="538162" y="28575"/>
                  </a:lnTo>
                  <a:lnTo>
                    <a:pt x="538162" y="57150"/>
                  </a:lnTo>
                  <a:lnTo>
                    <a:pt x="581025" y="57150"/>
                  </a:lnTo>
                  <a:lnTo>
                    <a:pt x="609600" y="42862"/>
                  </a:lnTo>
                  <a:lnTo>
                    <a:pt x="581025" y="28575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53337" y="5867731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523874"/>
                  </a:moveTo>
                  <a:lnTo>
                    <a:pt x="0" y="523874"/>
                  </a:lnTo>
                  <a:lnTo>
                    <a:pt x="42862" y="609599"/>
                  </a:lnTo>
                  <a:lnTo>
                    <a:pt x="78581" y="538162"/>
                  </a:lnTo>
                  <a:lnTo>
                    <a:pt x="28575" y="538162"/>
                  </a:lnTo>
                  <a:lnTo>
                    <a:pt x="28575" y="523874"/>
                  </a:lnTo>
                  <a:close/>
                </a:path>
                <a:path w="85725" h="609600">
                  <a:moveTo>
                    <a:pt x="57150" y="0"/>
                  </a:moveTo>
                  <a:lnTo>
                    <a:pt x="28575" y="0"/>
                  </a:lnTo>
                  <a:lnTo>
                    <a:pt x="28575" y="538162"/>
                  </a:lnTo>
                  <a:lnTo>
                    <a:pt x="57150" y="538162"/>
                  </a:lnTo>
                  <a:lnTo>
                    <a:pt x="57150" y="0"/>
                  </a:lnTo>
                  <a:close/>
                </a:path>
                <a:path w="85725" h="609600">
                  <a:moveTo>
                    <a:pt x="85725" y="523874"/>
                  </a:moveTo>
                  <a:lnTo>
                    <a:pt x="57150" y="523874"/>
                  </a:lnTo>
                  <a:lnTo>
                    <a:pt x="57150" y="538162"/>
                  </a:lnTo>
                  <a:lnTo>
                    <a:pt x="78581" y="538162"/>
                  </a:lnTo>
                  <a:lnTo>
                    <a:pt x="85725" y="523874"/>
                  </a:lnTo>
                  <a:close/>
                </a:path>
              </a:pathLst>
            </a:custGeom>
            <a:solidFill>
              <a:srgbClr val="3D6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85717" y="2392898"/>
              <a:ext cx="176530" cy="554355"/>
            </a:xfrm>
            <a:custGeom>
              <a:avLst/>
              <a:gdLst/>
              <a:ahLst/>
              <a:cxnLst/>
              <a:rect l="l" t="t" r="r" b="b"/>
              <a:pathLst>
                <a:path w="176530" h="554355">
                  <a:moveTo>
                    <a:pt x="0" y="0"/>
                  </a:moveTo>
                  <a:lnTo>
                    <a:pt x="0" y="553780"/>
                  </a:lnTo>
                  <a:lnTo>
                    <a:pt x="176424" y="553780"/>
                  </a:lnTo>
                </a:path>
              </a:pathLst>
            </a:custGeom>
            <a:ln w="25387">
              <a:solidFill>
                <a:srgbClr val="3D6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46737" y="2392898"/>
              <a:ext cx="838835" cy="379730"/>
            </a:xfrm>
            <a:custGeom>
              <a:avLst/>
              <a:gdLst/>
              <a:ahLst/>
              <a:cxnLst/>
              <a:rect l="l" t="t" r="r" b="b"/>
              <a:pathLst>
                <a:path w="838835" h="379730">
                  <a:moveTo>
                    <a:pt x="838551" y="0"/>
                  </a:moveTo>
                  <a:lnTo>
                    <a:pt x="838551" y="379550"/>
                  </a:lnTo>
                  <a:lnTo>
                    <a:pt x="0" y="379550"/>
                  </a:lnTo>
                </a:path>
              </a:pathLst>
            </a:custGeom>
            <a:ln w="25387">
              <a:solidFill>
                <a:srgbClr val="3D6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85717" y="2392898"/>
              <a:ext cx="2863850" cy="349250"/>
            </a:xfrm>
            <a:custGeom>
              <a:avLst/>
              <a:gdLst/>
              <a:ahLst/>
              <a:cxnLst/>
              <a:rect l="l" t="t" r="r" b="b"/>
              <a:pathLst>
                <a:path w="2863850" h="349250">
                  <a:moveTo>
                    <a:pt x="0" y="0"/>
                  </a:moveTo>
                  <a:lnTo>
                    <a:pt x="0" y="254269"/>
                  </a:lnTo>
                  <a:lnTo>
                    <a:pt x="2863536" y="254269"/>
                  </a:lnTo>
                  <a:lnTo>
                    <a:pt x="2863536" y="340906"/>
                  </a:lnTo>
                </a:path>
                <a:path w="2863850" h="349250">
                  <a:moveTo>
                    <a:pt x="0" y="0"/>
                  </a:moveTo>
                  <a:lnTo>
                    <a:pt x="0" y="262356"/>
                  </a:lnTo>
                  <a:lnTo>
                    <a:pt x="1749819" y="262356"/>
                  </a:lnTo>
                  <a:lnTo>
                    <a:pt x="1749819" y="348991"/>
                  </a:lnTo>
                </a:path>
              </a:pathLst>
            </a:custGeom>
            <a:ln w="25387">
              <a:solidFill>
                <a:srgbClr val="3D6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4207" y="1938528"/>
              <a:ext cx="2243327" cy="5364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30679" y="1905000"/>
              <a:ext cx="2310384" cy="63703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24967" y="1980131"/>
              <a:ext cx="2121535" cy="413384"/>
            </a:xfrm>
            <a:custGeom>
              <a:avLst/>
              <a:gdLst/>
              <a:ahLst/>
              <a:cxnLst/>
              <a:rect l="l" t="t" r="r" b="b"/>
              <a:pathLst>
                <a:path w="2121535" h="413385">
                  <a:moveTo>
                    <a:pt x="2052701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2052701" y="412762"/>
                  </a:lnTo>
                  <a:lnTo>
                    <a:pt x="2079480" y="407356"/>
                  </a:lnTo>
                  <a:lnTo>
                    <a:pt x="2101348" y="392614"/>
                  </a:lnTo>
                  <a:lnTo>
                    <a:pt x="2116091" y="370746"/>
                  </a:lnTo>
                  <a:lnTo>
                    <a:pt x="2121496" y="343966"/>
                  </a:lnTo>
                  <a:lnTo>
                    <a:pt x="2121496" y="68795"/>
                  </a:lnTo>
                  <a:lnTo>
                    <a:pt x="2116091" y="42015"/>
                  </a:lnTo>
                  <a:lnTo>
                    <a:pt x="2101348" y="20148"/>
                  </a:lnTo>
                  <a:lnTo>
                    <a:pt x="2079480" y="5405"/>
                  </a:lnTo>
                  <a:lnTo>
                    <a:pt x="2052701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24967" y="1980131"/>
              <a:ext cx="2120900" cy="412750"/>
            </a:xfrm>
            <a:custGeom>
              <a:avLst/>
              <a:gdLst/>
              <a:ahLst/>
              <a:cxnLst/>
              <a:rect l="l" t="t" r="r" b="b"/>
              <a:pathLst>
                <a:path w="2120900" h="412750">
                  <a:moveTo>
                    <a:pt x="0" y="68760"/>
                  </a:moveTo>
                  <a:lnTo>
                    <a:pt x="5403" y="41995"/>
                  </a:lnTo>
                  <a:lnTo>
                    <a:pt x="20139" y="20139"/>
                  </a:lnTo>
                  <a:lnTo>
                    <a:pt x="41995" y="5403"/>
                  </a:lnTo>
                  <a:lnTo>
                    <a:pt x="68760" y="0"/>
                  </a:lnTo>
                  <a:lnTo>
                    <a:pt x="2051657" y="0"/>
                  </a:lnTo>
                  <a:lnTo>
                    <a:pt x="2078422" y="5403"/>
                  </a:lnTo>
                  <a:lnTo>
                    <a:pt x="2100278" y="20139"/>
                  </a:lnTo>
                  <a:lnTo>
                    <a:pt x="2115014" y="41995"/>
                  </a:lnTo>
                  <a:lnTo>
                    <a:pt x="2120418" y="68760"/>
                  </a:lnTo>
                  <a:lnTo>
                    <a:pt x="2120418" y="343793"/>
                  </a:lnTo>
                  <a:lnTo>
                    <a:pt x="2115014" y="370558"/>
                  </a:lnTo>
                  <a:lnTo>
                    <a:pt x="2100278" y="392414"/>
                  </a:lnTo>
                  <a:lnTo>
                    <a:pt x="2078422" y="407150"/>
                  </a:lnTo>
                  <a:lnTo>
                    <a:pt x="2051657" y="412554"/>
                  </a:lnTo>
                  <a:lnTo>
                    <a:pt x="68760" y="412554"/>
                  </a:lnTo>
                  <a:lnTo>
                    <a:pt x="41995" y="407150"/>
                  </a:lnTo>
                  <a:lnTo>
                    <a:pt x="20139" y="392414"/>
                  </a:lnTo>
                  <a:lnTo>
                    <a:pt x="5403" y="370558"/>
                  </a:lnTo>
                  <a:lnTo>
                    <a:pt x="0" y="343793"/>
                  </a:lnTo>
                  <a:lnTo>
                    <a:pt x="0" y="68760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47312" y="2979025"/>
              <a:ext cx="173355" cy="379730"/>
            </a:xfrm>
            <a:custGeom>
              <a:avLst/>
              <a:gdLst/>
              <a:ahLst/>
              <a:cxnLst/>
              <a:rect l="l" t="t" r="r" b="b"/>
              <a:pathLst>
                <a:path w="173355" h="379729">
                  <a:moveTo>
                    <a:pt x="86635" y="0"/>
                  </a:moveTo>
                  <a:lnTo>
                    <a:pt x="86635" y="379550"/>
                  </a:lnTo>
                  <a:lnTo>
                    <a:pt x="173271" y="379550"/>
                  </a:lnTo>
                </a:path>
                <a:path w="173355" h="379729">
                  <a:moveTo>
                    <a:pt x="86635" y="0"/>
                  </a:moveTo>
                  <a:lnTo>
                    <a:pt x="86635" y="379550"/>
                  </a:lnTo>
                  <a:lnTo>
                    <a:pt x="0" y="379550"/>
                  </a:lnTo>
                </a:path>
              </a:pathLst>
            </a:custGeom>
            <a:ln w="25387">
              <a:solidFill>
                <a:srgbClr val="47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86137" y="6445475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523875"/>
                  </a:moveTo>
                  <a:lnTo>
                    <a:pt x="0" y="523875"/>
                  </a:lnTo>
                  <a:lnTo>
                    <a:pt x="42862" y="609600"/>
                  </a:lnTo>
                  <a:lnTo>
                    <a:pt x="78581" y="538162"/>
                  </a:lnTo>
                  <a:lnTo>
                    <a:pt x="28575" y="538162"/>
                  </a:lnTo>
                  <a:lnTo>
                    <a:pt x="28575" y="523875"/>
                  </a:lnTo>
                  <a:close/>
                </a:path>
                <a:path w="85725" h="609600">
                  <a:moveTo>
                    <a:pt x="57150" y="0"/>
                  </a:moveTo>
                  <a:lnTo>
                    <a:pt x="28575" y="0"/>
                  </a:lnTo>
                  <a:lnTo>
                    <a:pt x="28575" y="538162"/>
                  </a:lnTo>
                  <a:lnTo>
                    <a:pt x="57150" y="538162"/>
                  </a:lnTo>
                  <a:lnTo>
                    <a:pt x="57150" y="0"/>
                  </a:lnTo>
                  <a:close/>
                </a:path>
                <a:path w="85725" h="609600">
                  <a:moveTo>
                    <a:pt x="85725" y="523875"/>
                  </a:moveTo>
                  <a:lnTo>
                    <a:pt x="57150" y="523875"/>
                  </a:lnTo>
                  <a:lnTo>
                    <a:pt x="57150" y="538162"/>
                  </a:lnTo>
                  <a:lnTo>
                    <a:pt x="78581" y="538162"/>
                  </a:lnTo>
                  <a:lnTo>
                    <a:pt x="85725" y="523875"/>
                  </a:lnTo>
                  <a:close/>
                </a:path>
              </a:pathLst>
            </a:custGeom>
            <a:solidFill>
              <a:srgbClr val="3D6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74998" y="3153343"/>
              <a:ext cx="174625" cy="3295650"/>
            </a:xfrm>
            <a:custGeom>
              <a:avLst/>
              <a:gdLst/>
              <a:ahLst/>
              <a:cxnLst/>
              <a:rect l="l" t="t" r="r" b="b"/>
              <a:pathLst>
                <a:path w="174625" h="3295650">
                  <a:moveTo>
                    <a:pt x="0" y="0"/>
                  </a:moveTo>
                  <a:lnTo>
                    <a:pt x="0" y="3295445"/>
                  </a:lnTo>
                  <a:lnTo>
                    <a:pt x="158404" y="3295445"/>
                  </a:lnTo>
                </a:path>
                <a:path w="174625" h="3295650">
                  <a:moveTo>
                    <a:pt x="0" y="0"/>
                  </a:moveTo>
                  <a:lnTo>
                    <a:pt x="0" y="2699661"/>
                  </a:lnTo>
                  <a:lnTo>
                    <a:pt x="158404" y="2699661"/>
                  </a:lnTo>
                </a:path>
                <a:path w="174625" h="3295650">
                  <a:moveTo>
                    <a:pt x="0" y="0"/>
                  </a:moveTo>
                  <a:lnTo>
                    <a:pt x="0" y="2104039"/>
                  </a:lnTo>
                  <a:lnTo>
                    <a:pt x="158404" y="2104039"/>
                  </a:lnTo>
                </a:path>
                <a:path w="174625" h="3295650">
                  <a:moveTo>
                    <a:pt x="0" y="0"/>
                  </a:moveTo>
                  <a:lnTo>
                    <a:pt x="0" y="1582565"/>
                  </a:lnTo>
                  <a:lnTo>
                    <a:pt x="158404" y="1582565"/>
                  </a:lnTo>
                </a:path>
                <a:path w="174625" h="3295650">
                  <a:moveTo>
                    <a:pt x="0" y="0"/>
                  </a:moveTo>
                  <a:lnTo>
                    <a:pt x="0" y="940632"/>
                  </a:lnTo>
                  <a:lnTo>
                    <a:pt x="158404" y="940632"/>
                  </a:lnTo>
                </a:path>
                <a:path w="174625" h="3295650">
                  <a:moveTo>
                    <a:pt x="0" y="0"/>
                  </a:moveTo>
                  <a:lnTo>
                    <a:pt x="0" y="351673"/>
                  </a:lnTo>
                  <a:lnTo>
                    <a:pt x="174551" y="351673"/>
                  </a:lnTo>
                </a:path>
              </a:pathLst>
            </a:custGeom>
            <a:ln w="25387">
              <a:solidFill>
                <a:srgbClr val="47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817850" y="1991867"/>
            <a:ext cx="19361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Intangible</a:t>
            </a:r>
            <a:r>
              <a:rPr sz="200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assets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907535" y="2694432"/>
            <a:ext cx="2216150" cy="554990"/>
            <a:chOff x="3907535" y="2694432"/>
            <a:chExt cx="2216150" cy="554990"/>
          </a:xfrm>
        </p:grpSpPr>
        <p:pic>
          <p:nvPicPr>
            <p:cNvPr id="81" name="object 8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77639" y="2700528"/>
              <a:ext cx="1118615" cy="5334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07535" y="2721864"/>
              <a:ext cx="1258824" cy="52730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038601" y="2742068"/>
              <a:ext cx="995680" cy="413384"/>
            </a:xfrm>
            <a:custGeom>
              <a:avLst/>
              <a:gdLst/>
              <a:ahLst/>
              <a:cxnLst/>
              <a:rect l="l" t="t" r="r" b="b"/>
              <a:pathLst>
                <a:path w="995679" h="413385">
                  <a:moveTo>
                    <a:pt x="926858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926858" y="412762"/>
                  </a:lnTo>
                  <a:lnTo>
                    <a:pt x="953638" y="407356"/>
                  </a:lnTo>
                  <a:lnTo>
                    <a:pt x="975506" y="392614"/>
                  </a:lnTo>
                  <a:lnTo>
                    <a:pt x="990248" y="370746"/>
                  </a:lnTo>
                  <a:lnTo>
                    <a:pt x="995654" y="343966"/>
                  </a:lnTo>
                  <a:lnTo>
                    <a:pt x="995654" y="68795"/>
                  </a:lnTo>
                  <a:lnTo>
                    <a:pt x="990248" y="42015"/>
                  </a:lnTo>
                  <a:lnTo>
                    <a:pt x="975506" y="20148"/>
                  </a:lnTo>
                  <a:lnTo>
                    <a:pt x="953638" y="5405"/>
                  </a:lnTo>
                  <a:lnTo>
                    <a:pt x="926858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38601" y="2742068"/>
              <a:ext cx="995680" cy="412750"/>
            </a:xfrm>
            <a:custGeom>
              <a:avLst/>
              <a:gdLst/>
              <a:ahLst/>
              <a:cxnLst/>
              <a:rect l="l" t="t" r="r" b="b"/>
              <a:pathLst>
                <a:path w="995679" h="412750">
                  <a:moveTo>
                    <a:pt x="0" y="68760"/>
                  </a:moveTo>
                  <a:lnTo>
                    <a:pt x="5403" y="41995"/>
                  </a:lnTo>
                  <a:lnTo>
                    <a:pt x="20139" y="20139"/>
                  </a:lnTo>
                  <a:lnTo>
                    <a:pt x="41995" y="5403"/>
                  </a:lnTo>
                  <a:lnTo>
                    <a:pt x="68760" y="0"/>
                  </a:lnTo>
                  <a:lnTo>
                    <a:pt x="926387" y="0"/>
                  </a:lnTo>
                  <a:lnTo>
                    <a:pt x="953152" y="5403"/>
                  </a:lnTo>
                  <a:lnTo>
                    <a:pt x="975008" y="20139"/>
                  </a:lnTo>
                  <a:lnTo>
                    <a:pt x="989744" y="41995"/>
                  </a:lnTo>
                  <a:lnTo>
                    <a:pt x="995148" y="68760"/>
                  </a:lnTo>
                  <a:lnTo>
                    <a:pt x="995148" y="343794"/>
                  </a:lnTo>
                  <a:lnTo>
                    <a:pt x="989744" y="370558"/>
                  </a:lnTo>
                  <a:lnTo>
                    <a:pt x="975008" y="392415"/>
                  </a:lnTo>
                  <a:lnTo>
                    <a:pt x="953152" y="407150"/>
                  </a:lnTo>
                  <a:lnTo>
                    <a:pt x="926387" y="412554"/>
                  </a:lnTo>
                  <a:lnTo>
                    <a:pt x="68760" y="412554"/>
                  </a:lnTo>
                  <a:lnTo>
                    <a:pt x="41995" y="407150"/>
                  </a:lnTo>
                  <a:lnTo>
                    <a:pt x="20139" y="392415"/>
                  </a:lnTo>
                  <a:lnTo>
                    <a:pt x="5403" y="370558"/>
                  </a:lnTo>
                  <a:lnTo>
                    <a:pt x="0" y="343794"/>
                  </a:lnTo>
                  <a:lnTo>
                    <a:pt x="0" y="68760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78551" y="2694432"/>
              <a:ext cx="944879" cy="5334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81599" y="2715768"/>
              <a:ext cx="938784" cy="52730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237949" y="2733978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37949" y="2733978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336485" y="2786379"/>
            <a:ext cx="628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Brands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60703" y="2526792"/>
            <a:ext cx="948055" cy="548640"/>
            <a:chOff x="1060703" y="2526792"/>
            <a:chExt cx="948055" cy="548640"/>
          </a:xfrm>
        </p:grpSpPr>
        <p:pic>
          <p:nvPicPr>
            <p:cNvPr id="91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60703" y="2526792"/>
              <a:ext cx="947928" cy="53340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7279" y="2548128"/>
              <a:ext cx="874776" cy="52730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121205" y="2566258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1205" y="2566258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251935" y="2618740"/>
            <a:ext cx="564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Bonds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499872" y="3112007"/>
            <a:ext cx="2280285" cy="533400"/>
            <a:chOff x="499872" y="3112007"/>
            <a:chExt cx="2280285" cy="533400"/>
          </a:xfrm>
        </p:grpSpPr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0832" y="3112007"/>
              <a:ext cx="947928" cy="5334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9872" y="3154679"/>
              <a:ext cx="1069848" cy="48158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21758" y="3152387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1758" y="3152386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60575" y="3112007"/>
              <a:ext cx="1197864" cy="53340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39239" y="3154679"/>
              <a:ext cx="1240536" cy="48158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620653" y="3152386"/>
              <a:ext cx="1078865" cy="413384"/>
            </a:xfrm>
            <a:custGeom>
              <a:avLst/>
              <a:gdLst/>
              <a:ahLst/>
              <a:cxnLst/>
              <a:rect l="l" t="t" r="r" b="b"/>
              <a:pathLst>
                <a:path w="1078864" h="413385">
                  <a:moveTo>
                    <a:pt x="1009586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1009586" y="412762"/>
                  </a:lnTo>
                  <a:lnTo>
                    <a:pt x="1036366" y="407356"/>
                  </a:lnTo>
                  <a:lnTo>
                    <a:pt x="1058233" y="392614"/>
                  </a:lnTo>
                  <a:lnTo>
                    <a:pt x="1072976" y="370746"/>
                  </a:lnTo>
                  <a:lnTo>
                    <a:pt x="1078382" y="343966"/>
                  </a:lnTo>
                  <a:lnTo>
                    <a:pt x="1078382" y="68795"/>
                  </a:lnTo>
                  <a:lnTo>
                    <a:pt x="1072976" y="42015"/>
                  </a:lnTo>
                  <a:lnTo>
                    <a:pt x="1058233" y="20148"/>
                  </a:lnTo>
                  <a:lnTo>
                    <a:pt x="1036366" y="5405"/>
                  </a:lnTo>
                  <a:lnTo>
                    <a:pt x="1009586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20653" y="3152386"/>
              <a:ext cx="1078230" cy="412750"/>
            </a:xfrm>
            <a:custGeom>
              <a:avLst/>
              <a:gdLst/>
              <a:ahLst/>
              <a:cxnLst/>
              <a:rect l="l" t="t" r="r" b="b"/>
              <a:pathLst>
                <a:path w="1078230" h="412750">
                  <a:moveTo>
                    <a:pt x="0" y="68760"/>
                  </a:moveTo>
                  <a:lnTo>
                    <a:pt x="5403" y="41995"/>
                  </a:lnTo>
                  <a:lnTo>
                    <a:pt x="20139" y="20139"/>
                  </a:lnTo>
                  <a:lnTo>
                    <a:pt x="41995" y="5403"/>
                  </a:lnTo>
                  <a:lnTo>
                    <a:pt x="68760" y="0"/>
                  </a:lnTo>
                  <a:lnTo>
                    <a:pt x="1009073" y="0"/>
                  </a:lnTo>
                  <a:lnTo>
                    <a:pt x="1035837" y="5403"/>
                  </a:lnTo>
                  <a:lnTo>
                    <a:pt x="1057693" y="20139"/>
                  </a:lnTo>
                  <a:lnTo>
                    <a:pt x="1072429" y="41995"/>
                  </a:lnTo>
                  <a:lnTo>
                    <a:pt x="1077833" y="68760"/>
                  </a:lnTo>
                  <a:lnTo>
                    <a:pt x="1077833" y="343794"/>
                  </a:lnTo>
                  <a:lnTo>
                    <a:pt x="1072429" y="370558"/>
                  </a:lnTo>
                  <a:lnTo>
                    <a:pt x="1057693" y="392415"/>
                  </a:lnTo>
                  <a:lnTo>
                    <a:pt x="1035837" y="407150"/>
                  </a:lnTo>
                  <a:lnTo>
                    <a:pt x="1009073" y="412554"/>
                  </a:lnTo>
                  <a:lnTo>
                    <a:pt x="68760" y="412554"/>
                  </a:lnTo>
                  <a:lnTo>
                    <a:pt x="41995" y="407150"/>
                  </a:lnTo>
                  <a:lnTo>
                    <a:pt x="20139" y="392415"/>
                  </a:lnTo>
                  <a:lnTo>
                    <a:pt x="5403" y="370558"/>
                  </a:lnTo>
                  <a:lnTo>
                    <a:pt x="0" y="343794"/>
                  </a:lnTo>
                  <a:lnTo>
                    <a:pt x="0" y="68760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43935" y="3220211"/>
            <a:ext cx="1993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0925" algn="l"/>
              </a:tabLst>
            </a:pP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Corporate</a:t>
            </a: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Government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2901695" y="2700527"/>
            <a:ext cx="1588135" cy="1091565"/>
            <a:chOff x="2901695" y="2700527"/>
            <a:chExt cx="1588135" cy="1091565"/>
          </a:xfrm>
        </p:grpSpPr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01695" y="2700527"/>
              <a:ext cx="947928" cy="53340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23031" y="2721863"/>
              <a:ext cx="902207" cy="527303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962231" y="2740578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11" y="407356"/>
                  </a:lnTo>
                  <a:lnTo>
                    <a:pt x="805383" y="392614"/>
                  </a:lnTo>
                  <a:lnTo>
                    <a:pt x="820130" y="370746"/>
                  </a:lnTo>
                  <a:lnTo>
                    <a:pt x="825538" y="343966"/>
                  </a:lnTo>
                  <a:lnTo>
                    <a:pt x="825538" y="68795"/>
                  </a:lnTo>
                  <a:lnTo>
                    <a:pt x="820130" y="42015"/>
                  </a:lnTo>
                  <a:lnTo>
                    <a:pt x="805383" y="20148"/>
                  </a:lnTo>
                  <a:lnTo>
                    <a:pt x="783511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62231" y="2740578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489959" y="3258311"/>
              <a:ext cx="944880" cy="53340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35095" y="3300983"/>
              <a:ext cx="1054608" cy="48158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549638" y="3298814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549638" y="3298814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3079436" y="2795523"/>
            <a:ext cx="193040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6315" algn="l"/>
              </a:tabLst>
            </a:pP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Stocks</a:t>
            </a: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Copyrights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>
              <a:latin typeface="Source Sans Pro"/>
              <a:cs typeface="Source Sans Pro"/>
            </a:endParaRPr>
          </a:p>
          <a:p>
            <a:pPr marL="50990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Individual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3471671" y="3785615"/>
            <a:ext cx="1170940" cy="688975"/>
            <a:chOff x="3471671" y="3785615"/>
            <a:chExt cx="1170940" cy="688975"/>
          </a:xfrm>
        </p:grpSpPr>
        <p:pic>
          <p:nvPicPr>
            <p:cNvPr id="117" name="object 11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71671" y="3785615"/>
              <a:ext cx="1170431" cy="65532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86911" y="3788663"/>
              <a:ext cx="1143000" cy="685800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3533482" y="3827332"/>
              <a:ext cx="1049655" cy="534670"/>
            </a:xfrm>
            <a:custGeom>
              <a:avLst/>
              <a:gdLst/>
              <a:ahLst/>
              <a:cxnLst/>
              <a:rect l="l" t="t" r="r" b="b"/>
              <a:pathLst>
                <a:path w="1049654" h="534670">
                  <a:moveTo>
                    <a:pt x="960208" y="0"/>
                  </a:moveTo>
                  <a:lnTo>
                    <a:pt x="89039" y="0"/>
                  </a:lnTo>
                  <a:lnTo>
                    <a:pt x="54381" y="6997"/>
                  </a:lnTo>
                  <a:lnTo>
                    <a:pt x="26079" y="26079"/>
                  </a:lnTo>
                  <a:lnTo>
                    <a:pt x="6997" y="54381"/>
                  </a:lnTo>
                  <a:lnTo>
                    <a:pt x="0" y="89039"/>
                  </a:lnTo>
                  <a:lnTo>
                    <a:pt x="0" y="445211"/>
                  </a:lnTo>
                  <a:lnTo>
                    <a:pt x="6997" y="479869"/>
                  </a:lnTo>
                  <a:lnTo>
                    <a:pt x="26079" y="508171"/>
                  </a:lnTo>
                  <a:lnTo>
                    <a:pt x="54381" y="527253"/>
                  </a:lnTo>
                  <a:lnTo>
                    <a:pt x="89039" y="534250"/>
                  </a:lnTo>
                  <a:lnTo>
                    <a:pt x="960208" y="534250"/>
                  </a:lnTo>
                  <a:lnTo>
                    <a:pt x="994866" y="527253"/>
                  </a:lnTo>
                  <a:lnTo>
                    <a:pt x="1023169" y="508171"/>
                  </a:lnTo>
                  <a:lnTo>
                    <a:pt x="1042251" y="479869"/>
                  </a:lnTo>
                  <a:lnTo>
                    <a:pt x="1049248" y="445211"/>
                  </a:lnTo>
                  <a:lnTo>
                    <a:pt x="1049248" y="89039"/>
                  </a:lnTo>
                  <a:lnTo>
                    <a:pt x="1042251" y="54381"/>
                  </a:lnTo>
                  <a:lnTo>
                    <a:pt x="1023169" y="26079"/>
                  </a:lnTo>
                  <a:lnTo>
                    <a:pt x="994866" y="6997"/>
                  </a:lnTo>
                  <a:lnTo>
                    <a:pt x="960208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533482" y="3827328"/>
              <a:ext cx="1049020" cy="534035"/>
            </a:xfrm>
            <a:custGeom>
              <a:avLst/>
              <a:gdLst/>
              <a:ahLst/>
              <a:cxnLst/>
              <a:rect l="l" t="t" r="r" b="b"/>
              <a:pathLst>
                <a:path w="1049020" h="534035">
                  <a:moveTo>
                    <a:pt x="0" y="88998"/>
                  </a:moveTo>
                  <a:lnTo>
                    <a:pt x="6993" y="54356"/>
                  </a:lnTo>
                  <a:lnTo>
                    <a:pt x="26067" y="26067"/>
                  </a:lnTo>
                  <a:lnTo>
                    <a:pt x="54356" y="6993"/>
                  </a:lnTo>
                  <a:lnTo>
                    <a:pt x="88998" y="0"/>
                  </a:lnTo>
                  <a:lnTo>
                    <a:pt x="959716" y="0"/>
                  </a:lnTo>
                  <a:lnTo>
                    <a:pt x="994358" y="6993"/>
                  </a:lnTo>
                  <a:lnTo>
                    <a:pt x="1022647" y="26067"/>
                  </a:lnTo>
                  <a:lnTo>
                    <a:pt x="1041721" y="54356"/>
                  </a:lnTo>
                  <a:lnTo>
                    <a:pt x="1048714" y="88998"/>
                  </a:lnTo>
                  <a:lnTo>
                    <a:pt x="1048714" y="444983"/>
                  </a:lnTo>
                  <a:lnTo>
                    <a:pt x="1041721" y="479626"/>
                  </a:lnTo>
                  <a:lnTo>
                    <a:pt x="1022647" y="507915"/>
                  </a:lnTo>
                  <a:lnTo>
                    <a:pt x="994358" y="526988"/>
                  </a:lnTo>
                  <a:lnTo>
                    <a:pt x="959716" y="533982"/>
                  </a:lnTo>
                  <a:lnTo>
                    <a:pt x="88998" y="533982"/>
                  </a:lnTo>
                  <a:lnTo>
                    <a:pt x="54356" y="526988"/>
                  </a:lnTo>
                  <a:lnTo>
                    <a:pt x="26067" y="507915"/>
                  </a:lnTo>
                  <a:lnTo>
                    <a:pt x="6993" y="479626"/>
                  </a:lnTo>
                  <a:lnTo>
                    <a:pt x="0" y="444983"/>
                  </a:lnTo>
                  <a:lnTo>
                    <a:pt x="0" y="88998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629031" y="3854196"/>
            <a:ext cx="858519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56210">
              <a:lnSpc>
                <a:spcPts val="1610"/>
              </a:lnSpc>
              <a:spcBef>
                <a:spcPts val="210"/>
              </a:spcBef>
            </a:pP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Mutual funds/ETFs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3441191" y="4489703"/>
            <a:ext cx="1012190" cy="533400"/>
            <a:chOff x="3441191" y="4489703"/>
            <a:chExt cx="1012190" cy="533400"/>
          </a:xfrm>
        </p:grpSpPr>
        <p:pic>
          <p:nvPicPr>
            <p:cNvPr id="123" name="object 12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71671" y="4489703"/>
              <a:ext cx="947927" cy="53340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41191" y="4532375"/>
              <a:ext cx="1011936" cy="4815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3533482" y="4530334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533482" y="4530334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583186" y="4597907"/>
            <a:ext cx="7264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Domestic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3471671" y="5010911"/>
            <a:ext cx="948055" cy="533400"/>
            <a:chOff x="3471671" y="5010911"/>
            <a:chExt cx="948055" cy="533400"/>
          </a:xfrm>
        </p:grpSpPr>
        <p:pic>
          <p:nvPicPr>
            <p:cNvPr id="129" name="object 12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71671" y="5010911"/>
              <a:ext cx="947927" cy="53340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47871" y="5053583"/>
              <a:ext cx="798576" cy="484631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3533482" y="5052075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33482" y="5052075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3690279" y="5119116"/>
            <a:ext cx="512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Global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3425952" y="5608320"/>
            <a:ext cx="1042669" cy="533400"/>
            <a:chOff x="3425952" y="5608320"/>
            <a:chExt cx="1042669" cy="533400"/>
          </a:xfrm>
        </p:grpSpPr>
        <p:pic>
          <p:nvPicPr>
            <p:cNvPr id="135" name="object 13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71672" y="5608320"/>
              <a:ext cx="947927" cy="53340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25952" y="5650992"/>
              <a:ext cx="1042415" cy="4815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533483" y="5648001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5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533483" y="5648001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3568137" y="5716523"/>
            <a:ext cx="7562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Small 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cap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3429000" y="6202679"/>
            <a:ext cx="1036319" cy="533400"/>
            <a:chOff x="3429000" y="6202679"/>
            <a:chExt cx="1036319" cy="533400"/>
          </a:xfrm>
        </p:grpSpPr>
        <p:pic>
          <p:nvPicPr>
            <p:cNvPr id="141" name="object 14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71671" y="6202679"/>
              <a:ext cx="947927" cy="53340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29000" y="6245351"/>
              <a:ext cx="1036320" cy="48463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533482" y="6244089"/>
              <a:ext cx="826135" cy="413384"/>
            </a:xfrm>
            <a:custGeom>
              <a:avLst/>
              <a:gdLst/>
              <a:ahLst/>
              <a:cxnLst/>
              <a:rect l="l" t="t" r="r" b="b"/>
              <a:pathLst>
                <a:path w="826135" h="413384">
                  <a:moveTo>
                    <a:pt x="756729" y="0"/>
                  </a:moveTo>
                  <a:lnTo>
                    <a:pt x="68795" y="0"/>
                  </a:lnTo>
                  <a:lnTo>
                    <a:pt x="42015" y="5405"/>
                  </a:lnTo>
                  <a:lnTo>
                    <a:pt x="20148" y="20148"/>
                  </a:lnTo>
                  <a:lnTo>
                    <a:pt x="5405" y="42015"/>
                  </a:lnTo>
                  <a:lnTo>
                    <a:pt x="0" y="68795"/>
                  </a:lnTo>
                  <a:lnTo>
                    <a:pt x="0" y="343966"/>
                  </a:lnTo>
                  <a:lnTo>
                    <a:pt x="5405" y="370746"/>
                  </a:lnTo>
                  <a:lnTo>
                    <a:pt x="20148" y="392614"/>
                  </a:lnTo>
                  <a:lnTo>
                    <a:pt x="42015" y="407356"/>
                  </a:lnTo>
                  <a:lnTo>
                    <a:pt x="68795" y="412762"/>
                  </a:lnTo>
                  <a:lnTo>
                    <a:pt x="756729" y="412762"/>
                  </a:lnTo>
                  <a:lnTo>
                    <a:pt x="783509" y="407356"/>
                  </a:lnTo>
                  <a:lnTo>
                    <a:pt x="805376" y="392614"/>
                  </a:lnTo>
                  <a:lnTo>
                    <a:pt x="820119" y="370746"/>
                  </a:lnTo>
                  <a:lnTo>
                    <a:pt x="825525" y="343966"/>
                  </a:lnTo>
                  <a:lnTo>
                    <a:pt x="825525" y="68795"/>
                  </a:lnTo>
                  <a:lnTo>
                    <a:pt x="820119" y="42015"/>
                  </a:lnTo>
                  <a:lnTo>
                    <a:pt x="805376" y="20148"/>
                  </a:lnTo>
                  <a:lnTo>
                    <a:pt x="783509" y="5405"/>
                  </a:lnTo>
                  <a:lnTo>
                    <a:pt x="756729" y="0"/>
                  </a:lnTo>
                  <a:close/>
                </a:path>
              </a:pathLst>
            </a:custGeom>
            <a:solidFill>
              <a:srgbClr val="00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533482" y="6244089"/>
              <a:ext cx="825500" cy="412750"/>
            </a:xfrm>
            <a:custGeom>
              <a:avLst/>
              <a:gdLst/>
              <a:ahLst/>
              <a:cxnLst/>
              <a:rect l="l" t="t" r="r" b="b"/>
              <a:pathLst>
                <a:path w="825500" h="412750">
                  <a:moveTo>
                    <a:pt x="0" y="68761"/>
                  </a:moveTo>
                  <a:lnTo>
                    <a:pt x="5403" y="41996"/>
                  </a:lnTo>
                  <a:lnTo>
                    <a:pt x="20139" y="20139"/>
                  </a:lnTo>
                  <a:lnTo>
                    <a:pt x="41996" y="5403"/>
                  </a:lnTo>
                  <a:lnTo>
                    <a:pt x="68760" y="0"/>
                  </a:lnTo>
                  <a:lnTo>
                    <a:pt x="756349" y="0"/>
                  </a:lnTo>
                  <a:lnTo>
                    <a:pt x="783113" y="5403"/>
                  </a:lnTo>
                  <a:lnTo>
                    <a:pt x="804970" y="20139"/>
                  </a:lnTo>
                  <a:lnTo>
                    <a:pt x="819706" y="41996"/>
                  </a:lnTo>
                  <a:lnTo>
                    <a:pt x="825110" y="68761"/>
                  </a:lnTo>
                  <a:lnTo>
                    <a:pt x="825110" y="343794"/>
                  </a:lnTo>
                  <a:lnTo>
                    <a:pt x="819706" y="370559"/>
                  </a:lnTo>
                  <a:lnTo>
                    <a:pt x="804970" y="392415"/>
                  </a:lnTo>
                  <a:lnTo>
                    <a:pt x="783113" y="407151"/>
                  </a:lnTo>
                  <a:lnTo>
                    <a:pt x="756349" y="412555"/>
                  </a:lnTo>
                  <a:lnTo>
                    <a:pt x="68760" y="412555"/>
                  </a:lnTo>
                  <a:lnTo>
                    <a:pt x="41996" y="407151"/>
                  </a:lnTo>
                  <a:lnTo>
                    <a:pt x="20139" y="392415"/>
                  </a:lnTo>
                  <a:lnTo>
                    <a:pt x="5403" y="370559"/>
                  </a:lnTo>
                  <a:lnTo>
                    <a:pt x="0" y="343794"/>
                  </a:lnTo>
                  <a:lnTo>
                    <a:pt x="0" y="68761"/>
                  </a:lnTo>
                  <a:close/>
                </a:path>
              </a:pathLst>
            </a:custGeom>
            <a:ln w="32751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3571661" y="6310883"/>
            <a:ext cx="74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Large 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cap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546826" y="517631"/>
            <a:ext cx="130492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What</a:t>
            </a:r>
            <a:r>
              <a:rPr sz="1350" spc="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is</a:t>
            </a:r>
            <a:r>
              <a:rPr sz="1350" spc="5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investing?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10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94424" y="6850380"/>
            <a:ext cx="2051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Not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indicative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entire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universe.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990" y="1909571"/>
            <a:ext cx="10610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25" dirty="0">
                <a:solidFill>
                  <a:srgbClr val="1CBDFE"/>
                </a:solidFill>
                <a:latin typeface="SourceSansPro-Semibold"/>
                <a:cs typeface="SourceSansPro-Semibold"/>
              </a:rPr>
              <a:t>02</a:t>
            </a:r>
            <a:endParaRPr sz="80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990" y="3510788"/>
            <a:ext cx="21666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History</a:t>
            </a:r>
            <a:endParaRPr sz="540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329723"/>
            <a:ext cx="8361045" cy="33020"/>
          </a:xfrm>
          <a:custGeom>
            <a:avLst/>
            <a:gdLst/>
            <a:ahLst/>
            <a:cxnLst/>
            <a:rect l="l" t="t" r="r" b="b"/>
            <a:pathLst>
              <a:path w="8361045" h="33020">
                <a:moveTo>
                  <a:pt x="8360473" y="0"/>
                </a:moveTo>
                <a:lnTo>
                  <a:pt x="8356206" y="0"/>
                </a:lnTo>
                <a:lnTo>
                  <a:pt x="0" y="0"/>
                </a:lnTo>
                <a:lnTo>
                  <a:pt x="0" y="32753"/>
                </a:lnTo>
                <a:lnTo>
                  <a:pt x="8356206" y="32753"/>
                </a:lnTo>
                <a:lnTo>
                  <a:pt x="8360473" y="32753"/>
                </a:lnTo>
                <a:lnTo>
                  <a:pt x="8360473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224013" y="7086224"/>
            <a:ext cx="956310" cy="234315"/>
            <a:chOff x="8224013" y="7086224"/>
            <a:chExt cx="956310" cy="2343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4013" y="7086224"/>
              <a:ext cx="195032" cy="195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59877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11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birth</a:t>
            </a:r>
            <a:r>
              <a:rPr spc="-1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stock</a:t>
            </a:r>
            <a:r>
              <a:rPr spc="-25" dirty="0"/>
              <a:t> </a:t>
            </a:r>
            <a:r>
              <a:rPr dirty="0"/>
              <a:t>exchanges</a:t>
            </a:r>
            <a:r>
              <a:rPr spc="-30" dirty="0"/>
              <a:t> </a:t>
            </a:r>
            <a:r>
              <a:rPr dirty="0">
                <a:latin typeface="Arial"/>
                <a:cs typeface="Arial"/>
              </a:rPr>
              <a:t>dates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1300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5417" y="2666347"/>
            <a:ext cx="1234440" cy="10033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-20" dirty="0">
                <a:solidFill>
                  <a:srgbClr val="00ABBD"/>
                </a:solidFill>
                <a:latin typeface="Source Sans Pro"/>
                <a:cs typeface="Source Sans Pro"/>
              </a:rPr>
              <a:t>1773</a:t>
            </a:r>
            <a:endParaRPr sz="2000">
              <a:latin typeface="Source Sans Pro"/>
              <a:cs typeface="Source Sans Pro"/>
            </a:endParaRPr>
          </a:p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spc="-10" dirty="0">
                <a:latin typeface="Source Sans Pro"/>
                <a:cs typeface="Source Sans Pro"/>
              </a:rPr>
              <a:t>London</a:t>
            </a:r>
            <a:r>
              <a:rPr sz="1400" spc="-20" dirty="0">
                <a:latin typeface="Source Sans Pro"/>
                <a:cs typeface="Source Sans Pro"/>
              </a:rPr>
              <a:t> Stock </a:t>
            </a:r>
            <a:r>
              <a:rPr sz="1400" spc="-10" dirty="0">
                <a:latin typeface="Source Sans Pro"/>
                <a:cs typeface="Source Sans Pro"/>
              </a:rPr>
              <a:t>Exchange</a:t>
            </a:r>
            <a:r>
              <a:rPr sz="1400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is </a:t>
            </a:r>
            <a:r>
              <a:rPr sz="1400" dirty="0">
                <a:latin typeface="Source Sans Pro"/>
                <a:cs typeface="Source Sans Pro"/>
              </a:rPr>
              <a:t>officially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formed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8209" y="2666347"/>
            <a:ext cx="930275" cy="12198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-20" dirty="0">
                <a:solidFill>
                  <a:srgbClr val="F9C623"/>
                </a:solidFill>
                <a:latin typeface="Source Sans Pro"/>
                <a:cs typeface="Source Sans Pro"/>
              </a:rPr>
              <a:t>1971</a:t>
            </a:r>
            <a:endParaRPr sz="2000">
              <a:latin typeface="Source Sans Pro"/>
              <a:cs typeface="Source Sans Pro"/>
            </a:endParaRPr>
          </a:p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400" spc="-10" dirty="0">
                <a:latin typeface="Source Sans Pro"/>
                <a:cs typeface="Source Sans Pro"/>
              </a:rPr>
              <a:t>Trading begins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on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20" dirty="0">
                <a:latin typeface="Source Sans Pro"/>
                <a:cs typeface="Source Sans Pro"/>
              </a:rPr>
              <a:t> NASDAQ </a:t>
            </a:r>
            <a:r>
              <a:rPr sz="1400" spc="-10" dirty="0">
                <a:latin typeface="Source Sans Pro"/>
                <a:cs typeface="Source Sans Pro"/>
              </a:rPr>
              <a:t>exchange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3894" y="4638402"/>
            <a:ext cx="1026160" cy="185673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-20" dirty="0">
                <a:solidFill>
                  <a:srgbClr val="F9C623"/>
                </a:solidFill>
                <a:latin typeface="Source Sans Pro"/>
                <a:cs typeface="Source Sans Pro"/>
              </a:rPr>
              <a:t>1923</a:t>
            </a:r>
            <a:endParaRPr sz="2000">
              <a:latin typeface="Source Sans Pro"/>
              <a:cs typeface="Source Sans Pro"/>
            </a:endParaRPr>
          </a:p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20" dirty="0">
                <a:latin typeface="Source Sans Pro"/>
                <a:cs typeface="Source Sans Pro"/>
              </a:rPr>
              <a:t> early </a:t>
            </a:r>
            <a:r>
              <a:rPr sz="1400" dirty="0">
                <a:latin typeface="Source Sans Pro"/>
                <a:cs typeface="Source Sans Pro"/>
              </a:rPr>
              <a:t>version</a:t>
            </a:r>
            <a:r>
              <a:rPr sz="1400" spc="-5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of</a:t>
            </a:r>
            <a:r>
              <a:rPr sz="1400" spc="-40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the </a:t>
            </a:r>
            <a:r>
              <a:rPr sz="1400" dirty="0">
                <a:latin typeface="Source Sans Pro"/>
                <a:cs typeface="Source Sans Pro"/>
              </a:rPr>
              <a:t>S&amp;P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500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is </a:t>
            </a:r>
            <a:r>
              <a:rPr sz="1400" dirty="0">
                <a:latin typeface="Source Sans Pro"/>
                <a:cs typeface="Source Sans Pro"/>
              </a:rPr>
              <a:t>created</a:t>
            </a:r>
            <a:r>
              <a:rPr sz="1400" spc="-35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and </a:t>
            </a:r>
            <a:r>
              <a:rPr sz="1400" spc="-10" dirty="0">
                <a:latin typeface="Source Sans Pro"/>
                <a:cs typeface="Source Sans Pro"/>
              </a:rPr>
              <a:t>begins </a:t>
            </a:r>
            <a:r>
              <a:rPr sz="1400" dirty="0">
                <a:latin typeface="Source Sans Pro"/>
                <a:cs typeface="Source Sans Pro"/>
              </a:rPr>
              <a:t>tracking</a:t>
            </a:r>
            <a:r>
              <a:rPr sz="1400" spc="-70" dirty="0">
                <a:latin typeface="Source Sans Pro"/>
                <a:cs typeface="Source Sans Pro"/>
              </a:rPr>
              <a:t> </a:t>
            </a:r>
            <a:r>
              <a:rPr sz="1400" spc="-35" dirty="0">
                <a:latin typeface="Source Sans Pro"/>
                <a:cs typeface="Source Sans Pro"/>
              </a:rPr>
              <a:t>90 </a:t>
            </a:r>
            <a:r>
              <a:rPr sz="1400" spc="-10" dirty="0">
                <a:latin typeface="Source Sans Pro"/>
                <a:cs typeface="Source Sans Pro"/>
              </a:rPr>
              <a:t>stocks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7611" y="4136202"/>
            <a:ext cx="2270125" cy="227965"/>
          </a:xfrm>
          <a:prstGeom prst="rect">
            <a:avLst/>
          </a:prstGeom>
          <a:solidFill>
            <a:srgbClr val="002C4D"/>
          </a:solidFill>
        </p:spPr>
        <p:txBody>
          <a:bodyPr vert="horz" wrap="square" lIns="0" tIns="50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0"/>
              </a:spcBef>
            </a:pPr>
            <a:r>
              <a:rPr sz="14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1300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285" y="2848063"/>
            <a:ext cx="109725" cy="125971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62545" y="2663298"/>
            <a:ext cx="1144905" cy="10033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solidFill>
                  <a:srgbClr val="003263"/>
                </a:solidFill>
                <a:latin typeface="Source Sans Pro"/>
                <a:cs typeface="Source Sans Pro"/>
              </a:rPr>
              <a:t>1300s</a:t>
            </a:r>
            <a:endParaRPr sz="2000">
              <a:latin typeface="Source Sans Pro"/>
              <a:cs typeface="Source Sans Pro"/>
            </a:endParaRPr>
          </a:p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spc="-10" dirty="0">
                <a:latin typeface="Source Sans Pro"/>
                <a:cs typeface="Source Sans Pro"/>
              </a:rPr>
              <a:t>Venetian moneylenders </a:t>
            </a:r>
            <a:r>
              <a:rPr sz="1400" dirty="0">
                <a:latin typeface="Source Sans Pro"/>
                <a:cs typeface="Source Sans Pro"/>
              </a:rPr>
              <a:t>sell debt</a:t>
            </a:r>
            <a:r>
              <a:rPr sz="1400" spc="5" dirty="0">
                <a:latin typeface="Source Sans Pro"/>
                <a:cs typeface="Source Sans Pro"/>
              </a:rPr>
              <a:t> </a:t>
            </a:r>
            <a:r>
              <a:rPr sz="1400" spc="-20" dirty="0">
                <a:latin typeface="Source Sans Pro"/>
                <a:cs typeface="Source Sans Pro"/>
              </a:rPr>
              <a:t>issues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17216" y="2848063"/>
            <a:ext cx="109855" cy="1259840"/>
            <a:chOff x="3217216" y="2848063"/>
            <a:chExt cx="109855" cy="1259840"/>
          </a:xfrm>
        </p:grpSpPr>
        <p:sp>
          <p:nvSpPr>
            <p:cNvPr id="13" name="object 13"/>
            <p:cNvSpPr/>
            <p:nvPr/>
          </p:nvSpPr>
          <p:spPr>
            <a:xfrm>
              <a:off x="3272078" y="2973735"/>
              <a:ext cx="0" cy="1134110"/>
            </a:xfrm>
            <a:custGeom>
              <a:avLst/>
              <a:gdLst/>
              <a:ahLst/>
              <a:cxnLst/>
              <a:rect l="l" t="t" r="r" b="b"/>
              <a:pathLst>
                <a:path h="1134110">
                  <a:moveTo>
                    <a:pt x="0" y="0"/>
                  </a:moveTo>
                  <a:lnTo>
                    <a:pt x="0" y="1134046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7216" y="2848063"/>
              <a:ext cx="109726" cy="10972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6048" y="2848063"/>
            <a:ext cx="1408173" cy="27059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71147" y="4128515"/>
            <a:ext cx="389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1700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9271" y="4136202"/>
            <a:ext cx="1408430" cy="228600"/>
          </a:xfrm>
          <a:prstGeom prst="rect">
            <a:avLst/>
          </a:prstGeom>
          <a:solidFill>
            <a:srgbClr val="60BB46"/>
          </a:solidFill>
        </p:spPr>
        <p:txBody>
          <a:bodyPr vert="horz" wrap="square" lIns="0" tIns="508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40"/>
              </a:spcBef>
            </a:pPr>
            <a:r>
              <a:rPr sz="14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1800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2751" y="2848063"/>
            <a:ext cx="1421002" cy="270597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621637" y="4128515"/>
            <a:ext cx="389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1900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1627" y="4128515"/>
            <a:ext cx="389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Source Sans Pro"/>
                <a:cs typeface="Source Sans Pro"/>
              </a:rPr>
              <a:t>2022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7323" y="2230483"/>
            <a:ext cx="1345565" cy="16402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solidFill>
                  <a:srgbClr val="007CC6"/>
                </a:solidFill>
                <a:latin typeface="Source Sans Pro"/>
                <a:cs typeface="Source Sans Pro"/>
              </a:rPr>
              <a:t>1600s</a:t>
            </a:r>
            <a:endParaRPr sz="20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Source Sans Pro"/>
                <a:cs typeface="Source Sans Pro"/>
              </a:rPr>
              <a:t>European governments </a:t>
            </a:r>
            <a:r>
              <a:rPr sz="1400" dirty="0">
                <a:latin typeface="Source Sans Pro"/>
                <a:cs typeface="Source Sans Pro"/>
              </a:rPr>
              <a:t>invest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in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20" dirty="0">
                <a:latin typeface="Source Sans Pro"/>
                <a:cs typeface="Source Sans Pro"/>
              </a:rPr>
              <a:t>East </a:t>
            </a:r>
            <a:r>
              <a:rPr sz="1400" spc="-10" dirty="0">
                <a:latin typeface="Source Sans Pro"/>
                <a:cs typeface="Source Sans Pro"/>
              </a:rPr>
              <a:t>Indian</a:t>
            </a:r>
            <a:r>
              <a:rPr sz="1400" spc="-2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companies </a:t>
            </a:r>
            <a:r>
              <a:rPr sz="1400" dirty="0">
                <a:latin typeface="Source Sans Pro"/>
                <a:cs typeface="Source Sans Pro"/>
              </a:rPr>
              <a:t>making</a:t>
            </a:r>
            <a:r>
              <a:rPr sz="1400" spc="-6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long</a:t>
            </a:r>
            <a:r>
              <a:rPr sz="1400" spc="-55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sea </a:t>
            </a:r>
            <a:r>
              <a:rPr sz="1400" spc="-10" dirty="0">
                <a:latin typeface="Source Sans Pro"/>
                <a:cs typeface="Source Sans Pro"/>
              </a:rPr>
              <a:t>voyages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95949" y="4638402"/>
            <a:ext cx="1174115" cy="14236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-20" dirty="0">
                <a:solidFill>
                  <a:srgbClr val="00ABBD"/>
                </a:solidFill>
                <a:latin typeface="Source Sans Pro"/>
                <a:cs typeface="Source Sans Pro"/>
              </a:rPr>
              <a:t>1790</a:t>
            </a:r>
            <a:endParaRPr sz="2000">
              <a:latin typeface="Source Sans Pro"/>
              <a:cs typeface="Source Sans Pro"/>
            </a:endParaRPr>
          </a:p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first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20" dirty="0">
                <a:latin typeface="Source Sans Pro"/>
                <a:cs typeface="Source Sans Pro"/>
              </a:rPr>
              <a:t>U.S. stock</a:t>
            </a:r>
            <a:r>
              <a:rPr sz="1400" spc="-3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exchange opens: Philadelphia </a:t>
            </a:r>
            <a:r>
              <a:rPr sz="1400" spc="-20" dirty="0">
                <a:latin typeface="Source Sans Pro"/>
                <a:cs typeface="Source Sans Pro"/>
              </a:rPr>
              <a:t>Stock</a:t>
            </a:r>
            <a:r>
              <a:rPr sz="1400" spc="-25" dirty="0">
                <a:latin typeface="Source Sans Pro"/>
                <a:cs typeface="Source Sans Pro"/>
              </a:rPr>
              <a:t> </a:t>
            </a:r>
            <a:r>
              <a:rPr sz="1400" spc="-20" dirty="0">
                <a:latin typeface="Source Sans Pro"/>
                <a:cs typeface="Source Sans Pro"/>
              </a:rPr>
              <a:t>Exchange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7216" y="4136202"/>
            <a:ext cx="1454150" cy="227965"/>
          </a:xfrm>
          <a:prstGeom prst="rect">
            <a:avLst/>
          </a:prstGeom>
          <a:solidFill>
            <a:srgbClr val="007CC6"/>
          </a:solidFill>
        </p:spPr>
        <p:txBody>
          <a:bodyPr vert="horz" wrap="square" lIns="0" tIns="508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40"/>
              </a:spcBef>
            </a:pPr>
            <a:r>
              <a:rPr sz="14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1600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6826" y="517631"/>
            <a:ext cx="53848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History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12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5612" y="1124203"/>
            <a:ext cx="6780530" cy="11195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234"/>
              </a:spcBef>
            </a:pPr>
            <a:r>
              <a:rPr dirty="0"/>
              <a:t>Markets</a:t>
            </a:r>
            <a:r>
              <a:rPr spc="-5" dirty="0"/>
              <a:t> </a:t>
            </a:r>
            <a:r>
              <a:rPr dirty="0"/>
              <a:t>often climb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mountain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spc="-10" dirty="0"/>
              <a:t>worries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776" y="1960841"/>
            <a:ext cx="8559798" cy="393698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94495" y="6118974"/>
            <a:ext cx="5069840" cy="391160"/>
          </a:xfrm>
          <a:custGeom>
            <a:avLst/>
            <a:gdLst/>
            <a:ahLst/>
            <a:cxnLst/>
            <a:rect l="l" t="t" r="r" b="b"/>
            <a:pathLst>
              <a:path w="5069840" h="391159">
                <a:moveTo>
                  <a:pt x="5069395" y="65125"/>
                </a:moveTo>
                <a:lnTo>
                  <a:pt x="5064277" y="39776"/>
                </a:lnTo>
                <a:lnTo>
                  <a:pt x="5050320" y="19075"/>
                </a:lnTo>
                <a:lnTo>
                  <a:pt x="5029619" y="5118"/>
                </a:lnTo>
                <a:lnTo>
                  <a:pt x="5004257" y="0"/>
                </a:lnTo>
                <a:lnTo>
                  <a:pt x="65125" y="0"/>
                </a:lnTo>
                <a:lnTo>
                  <a:pt x="39776" y="5118"/>
                </a:lnTo>
                <a:lnTo>
                  <a:pt x="19075" y="19075"/>
                </a:lnTo>
                <a:lnTo>
                  <a:pt x="5118" y="39776"/>
                </a:lnTo>
                <a:lnTo>
                  <a:pt x="0" y="65125"/>
                </a:lnTo>
                <a:lnTo>
                  <a:pt x="0" y="325628"/>
                </a:lnTo>
                <a:lnTo>
                  <a:pt x="5118" y="350989"/>
                </a:lnTo>
                <a:lnTo>
                  <a:pt x="19075" y="371690"/>
                </a:lnTo>
                <a:lnTo>
                  <a:pt x="39776" y="385648"/>
                </a:lnTo>
                <a:lnTo>
                  <a:pt x="65125" y="390766"/>
                </a:lnTo>
                <a:lnTo>
                  <a:pt x="5004257" y="390766"/>
                </a:lnTo>
                <a:lnTo>
                  <a:pt x="5029619" y="385648"/>
                </a:lnTo>
                <a:lnTo>
                  <a:pt x="5050320" y="371690"/>
                </a:lnTo>
                <a:lnTo>
                  <a:pt x="5064277" y="350989"/>
                </a:lnTo>
                <a:lnTo>
                  <a:pt x="5069395" y="325628"/>
                </a:lnTo>
                <a:lnTo>
                  <a:pt x="5069395" y="65125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4585" y="6140196"/>
            <a:ext cx="3059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Historic</a:t>
            </a:r>
            <a:r>
              <a:rPr sz="2000" b="1" spc="1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stock</a:t>
            </a:r>
            <a:r>
              <a:rPr sz="2000" b="1" spc="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market</a:t>
            </a:r>
            <a:r>
              <a:rPr sz="2000" b="1" spc="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drops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6826" y="517631"/>
            <a:ext cx="53848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History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13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Bear</a:t>
            </a:r>
            <a:r>
              <a:rPr spc="-10" dirty="0"/>
              <a:t> </a:t>
            </a:r>
            <a:r>
              <a:rPr dirty="0"/>
              <a:t>markets interrupt bull </a:t>
            </a:r>
            <a:r>
              <a:rPr spc="-10" dirty="0"/>
              <a:t>markets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285" y="1899861"/>
            <a:ext cx="7086597" cy="50343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2606" y="5105400"/>
            <a:ext cx="1759477" cy="142474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826" y="517631"/>
            <a:ext cx="53848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History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14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</a:pPr>
            <a:r>
              <a:rPr dirty="0"/>
              <a:t>Three</a:t>
            </a:r>
            <a:r>
              <a:rPr spc="-25" dirty="0"/>
              <a:t> </a:t>
            </a:r>
            <a:r>
              <a:rPr dirty="0"/>
              <a:t>key</a:t>
            </a:r>
            <a:r>
              <a:rPr spc="-10" dirty="0"/>
              <a:t> </a:t>
            </a:r>
            <a:r>
              <a:rPr dirty="0"/>
              <a:t>lessons</a:t>
            </a:r>
            <a:r>
              <a:rPr spc="-20" dirty="0"/>
              <a:t> </a:t>
            </a:r>
            <a:r>
              <a:rPr dirty="0"/>
              <a:t>from</a:t>
            </a:r>
            <a:r>
              <a:rPr spc="-10" dirty="0"/>
              <a:t> history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4298" y="2041652"/>
            <a:ext cx="4405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ource Sans Pro"/>
                <a:cs typeface="Source Sans Pro"/>
              </a:rPr>
              <a:t>The</a:t>
            </a:r>
            <a:r>
              <a:rPr sz="2400" spc="-50" dirty="0">
                <a:latin typeface="Source Sans Pro"/>
                <a:cs typeface="Source Sans Pro"/>
              </a:rPr>
              <a:t> </a:t>
            </a:r>
            <a:r>
              <a:rPr sz="2400" dirty="0">
                <a:latin typeface="Source Sans Pro"/>
                <a:cs typeface="Source Sans Pro"/>
              </a:rPr>
              <a:t>unexpected</a:t>
            </a:r>
            <a:r>
              <a:rPr sz="2400" spc="-35" dirty="0">
                <a:latin typeface="Source Sans Pro"/>
                <a:cs typeface="Source Sans Pro"/>
              </a:rPr>
              <a:t> </a:t>
            </a:r>
            <a:r>
              <a:rPr sz="2400" dirty="0">
                <a:latin typeface="Source Sans Pro"/>
                <a:cs typeface="Source Sans Pro"/>
              </a:rPr>
              <a:t>can</a:t>
            </a:r>
            <a:r>
              <a:rPr sz="2400" spc="-35" dirty="0">
                <a:latin typeface="Source Sans Pro"/>
                <a:cs typeface="Source Sans Pro"/>
              </a:rPr>
              <a:t> </a:t>
            </a:r>
            <a:r>
              <a:rPr sz="2400" dirty="0">
                <a:latin typeface="Source Sans Pro"/>
                <a:cs typeface="Source Sans Pro"/>
              </a:rPr>
              <a:t>and</a:t>
            </a:r>
            <a:r>
              <a:rPr sz="2400" spc="-35" dirty="0">
                <a:latin typeface="Source Sans Pro"/>
                <a:cs typeface="Source Sans Pro"/>
              </a:rPr>
              <a:t> </a:t>
            </a:r>
            <a:r>
              <a:rPr sz="2400" dirty="0">
                <a:latin typeface="Source Sans Pro"/>
                <a:cs typeface="Source Sans Pro"/>
              </a:rPr>
              <a:t>will</a:t>
            </a:r>
            <a:r>
              <a:rPr sz="2400" spc="-25" dirty="0">
                <a:latin typeface="Source Sans Pro"/>
                <a:cs typeface="Source Sans Pro"/>
              </a:rPr>
              <a:t> </a:t>
            </a:r>
            <a:r>
              <a:rPr sz="2400" spc="-20" dirty="0">
                <a:latin typeface="Source Sans Pro"/>
                <a:cs typeface="Source Sans Pro"/>
              </a:rPr>
              <a:t>occur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298" y="2751835"/>
            <a:ext cx="2512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ource Sans Pro"/>
                <a:cs typeface="Source Sans Pro"/>
              </a:rPr>
              <a:t>Markets</a:t>
            </a:r>
            <a:r>
              <a:rPr sz="2400" spc="-20" dirty="0">
                <a:latin typeface="Source Sans Pro"/>
                <a:cs typeface="Source Sans Pro"/>
              </a:rPr>
              <a:t> </a:t>
            </a:r>
            <a:r>
              <a:rPr sz="2400" dirty="0">
                <a:latin typeface="Source Sans Pro"/>
                <a:cs typeface="Source Sans Pro"/>
              </a:rPr>
              <a:t>are</a:t>
            </a:r>
            <a:r>
              <a:rPr sz="2400" spc="-15" dirty="0">
                <a:latin typeface="Source Sans Pro"/>
                <a:cs typeface="Source Sans Pro"/>
              </a:rPr>
              <a:t> </a:t>
            </a:r>
            <a:r>
              <a:rPr sz="2400" spc="-10" dirty="0">
                <a:latin typeface="Source Sans Pro"/>
                <a:cs typeface="Source Sans Pro"/>
              </a:rPr>
              <a:t>cyclical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4298" y="3462020"/>
            <a:ext cx="3646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Source Sans Pro"/>
                <a:cs typeface="Source Sans Pro"/>
              </a:rPr>
              <a:t>Historically,</a:t>
            </a:r>
            <a:r>
              <a:rPr sz="2400" spc="-30" dirty="0">
                <a:latin typeface="Source Sans Pro"/>
                <a:cs typeface="Source Sans Pro"/>
              </a:rPr>
              <a:t> </a:t>
            </a:r>
            <a:r>
              <a:rPr sz="2400" dirty="0">
                <a:latin typeface="Source Sans Pro"/>
                <a:cs typeface="Source Sans Pro"/>
              </a:rPr>
              <a:t>markets</a:t>
            </a:r>
            <a:r>
              <a:rPr sz="2400" spc="-20" dirty="0">
                <a:latin typeface="Source Sans Pro"/>
                <a:cs typeface="Source Sans Pro"/>
              </a:rPr>
              <a:t> </a:t>
            </a:r>
            <a:r>
              <a:rPr sz="2400" spc="-10" dirty="0">
                <a:latin typeface="Source Sans Pro"/>
                <a:cs typeface="Source Sans Pro"/>
              </a:rPr>
              <a:t>recover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952" y="1773579"/>
            <a:ext cx="791210" cy="215900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6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[</a:t>
            </a:r>
            <a:r>
              <a:rPr sz="3600" b="1" spc="-2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01</a:t>
            </a:r>
            <a:r>
              <a:rPr sz="36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]</a:t>
            </a:r>
            <a:endParaRPr sz="3600">
              <a:latin typeface="SourceSansPro-Semibold"/>
              <a:cs typeface="SourceSansPro-Semibold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6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[</a:t>
            </a:r>
            <a:r>
              <a:rPr sz="3600" b="1" spc="-2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02</a:t>
            </a:r>
            <a:r>
              <a:rPr sz="36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]</a:t>
            </a:r>
            <a:endParaRPr sz="3600">
              <a:latin typeface="SourceSansPro-Semibold"/>
              <a:cs typeface="SourceSansPro-Semibold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36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[</a:t>
            </a:r>
            <a:r>
              <a:rPr sz="3600" b="1" spc="-2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03</a:t>
            </a:r>
            <a:r>
              <a:rPr sz="36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]</a:t>
            </a:r>
            <a:endParaRPr sz="3600">
              <a:latin typeface="SourceSansPro-Semibold"/>
              <a:cs typeface="SourceSansPro-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085" y="831424"/>
            <a:ext cx="9139555" cy="6489065"/>
            <a:chOff x="468085" y="831424"/>
            <a:chExt cx="9139555" cy="6489065"/>
          </a:xfrm>
        </p:grpSpPr>
        <p:sp>
          <p:nvSpPr>
            <p:cNvPr id="9" name="object 9"/>
            <p:cNvSpPr/>
            <p:nvPr/>
          </p:nvSpPr>
          <p:spPr>
            <a:xfrm>
              <a:off x="468085" y="840944"/>
              <a:ext cx="9139555" cy="0"/>
            </a:xfrm>
            <a:custGeom>
              <a:avLst/>
              <a:gdLst/>
              <a:ahLst/>
              <a:cxnLst/>
              <a:rect l="l" t="t" r="r" b="b"/>
              <a:pathLst>
                <a:path w="9139555">
                  <a:moveTo>
                    <a:pt x="0" y="0"/>
                  </a:moveTo>
                  <a:lnTo>
                    <a:pt x="9139336" y="0"/>
                  </a:lnTo>
                </a:path>
              </a:pathLst>
            </a:custGeom>
            <a:ln w="1904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4013" y="7086223"/>
              <a:ext cx="195032" cy="1950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59876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6826" y="517631"/>
            <a:ext cx="53848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History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15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03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3486403"/>
            <a:ext cx="70402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Fundamental</a:t>
            </a:r>
            <a:r>
              <a:rPr sz="5400" b="1" spc="8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54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principles</a:t>
            </a:r>
            <a:endParaRPr sz="540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329723"/>
            <a:ext cx="8361045" cy="33020"/>
          </a:xfrm>
          <a:custGeom>
            <a:avLst/>
            <a:gdLst/>
            <a:ahLst/>
            <a:cxnLst/>
            <a:rect l="l" t="t" r="r" b="b"/>
            <a:pathLst>
              <a:path w="8361045" h="33020">
                <a:moveTo>
                  <a:pt x="8360473" y="0"/>
                </a:moveTo>
                <a:lnTo>
                  <a:pt x="8356206" y="0"/>
                </a:lnTo>
                <a:lnTo>
                  <a:pt x="0" y="0"/>
                </a:lnTo>
                <a:lnTo>
                  <a:pt x="0" y="32753"/>
                </a:lnTo>
                <a:lnTo>
                  <a:pt x="8356206" y="32753"/>
                </a:lnTo>
                <a:lnTo>
                  <a:pt x="8360473" y="32753"/>
                </a:lnTo>
                <a:lnTo>
                  <a:pt x="8360473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224013" y="7086224"/>
            <a:ext cx="956310" cy="234315"/>
            <a:chOff x="8224013" y="7086224"/>
            <a:chExt cx="956310" cy="2343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4013" y="7086224"/>
              <a:ext cx="195032" cy="195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59877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16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77723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3016" y="2357751"/>
              <a:ext cx="4535170" cy="3349625"/>
            </a:xfrm>
            <a:custGeom>
              <a:avLst/>
              <a:gdLst/>
              <a:ahLst/>
              <a:cxnLst/>
              <a:rect l="l" t="t" r="r" b="b"/>
              <a:pathLst>
                <a:path w="4535170" h="3349625">
                  <a:moveTo>
                    <a:pt x="3976585" y="0"/>
                  </a:moveTo>
                  <a:lnTo>
                    <a:pt x="558203" y="0"/>
                  </a:lnTo>
                  <a:lnTo>
                    <a:pt x="510038" y="2048"/>
                  </a:lnTo>
                  <a:lnTo>
                    <a:pt x="463011" y="8083"/>
                  </a:lnTo>
                  <a:lnTo>
                    <a:pt x="417290" y="17937"/>
                  </a:lnTo>
                  <a:lnTo>
                    <a:pt x="373041" y="31441"/>
                  </a:lnTo>
                  <a:lnTo>
                    <a:pt x="330433" y="48430"/>
                  </a:lnTo>
                  <a:lnTo>
                    <a:pt x="289634" y="68733"/>
                  </a:lnTo>
                  <a:lnTo>
                    <a:pt x="250809" y="92186"/>
                  </a:lnTo>
                  <a:lnTo>
                    <a:pt x="214128" y="118619"/>
                  </a:lnTo>
                  <a:lnTo>
                    <a:pt x="179758" y="147865"/>
                  </a:lnTo>
                  <a:lnTo>
                    <a:pt x="147865" y="179758"/>
                  </a:lnTo>
                  <a:lnTo>
                    <a:pt x="118619" y="214128"/>
                  </a:lnTo>
                  <a:lnTo>
                    <a:pt x="92186" y="250809"/>
                  </a:lnTo>
                  <a:lnTo>
                    <a:pt x="68733" y="289634"/>
                  </a:lnTo>
                  <a:lnTo>
                    <a:pt x="48430" y="330433"/>
                  </a:lnTo>
                  <a:lnTo>
                    <a:pt x="31441" y="373041"/>
                  </a:lnTo>
                  <a:lnTo>
                    <a:pt x="17937" y="417290"/>
                  </a:lnTo>
                  <a:lnTo>
                    <a:pt x="8083" y="463011"/>
                  </a:lnTo>
                  <a:lnTo>
                    <a:pt x="2048" y="510038"/>
                  </a:lnTo>
                  <a:lnTo>
                    <a:pt x="0" y="558203"/>
                  </a:lnTo>
                  <a:lnTo>
                    <a:pt x="0" y="2790951"/>
                  </a:lnTo>
                  <a:lnTo>
                    <a:pt x="2048" y="2839116"/>
                  </a:lnTo>
                  <a:lnTo>
                    <a:pt x="8083" y="2886143"/>
                  </a:lnTo>
                  <a:lnTo>
                    <a:pt x="17937" y="2931865"/>
                  </a:lnTo>
                  <a:lnTo>
                    <a:pt x="31441" y="2976114"/>
                  </a:lnTo>
                  <a:lnTo>
                    <a:pt x="48430" y="3018723"/>
                  </a:lnTo>
                  <a:lnTo>
                    <a:pt x="68733" y="3059524"/>
                  </a:lnTo>
                  <a:lnTo>
                    <a:pt x="92186" y="3098349"/>
                  </a:lnTo>
                  <a:lnTo>
                    <a:pt x="118619" y="3135031"/>
                  </a:lnTo>
                  <a:lnTo>
                    <a:pt x="147865" y="3169402"/>
                  </a:lnTo>
                  <a:lnTo>
                    <a:pt x="179758" y="3201295"/>
                  </a:lnTo>
                  <a:lnTo>
                    <a:pt x="214128" y="3230543"/>
                  </a:lnTo>
                  <a:lnTo>
                    <a:pt x="250809" y="3256977"/>
                  </a:lnTo>
                  <a:lnTo>
                    <a:pt x="289634" y="3280430"/>
                  </a:lnTo>
                  <a:lnTo>
                    <a:pt x="330433" y="3300735"/>
                  </a:lnTo>
                  <a:lnTo>
                    <a:pt x="373041" y="3317724"/>
                  </a:lnTo>
                  <a:lnTo>
                    <a:pt x="417290" y="3331229"/>
                  </a:lnTo>
                  <a:lnTo>
                    <a:pt x="463011" y="3341083"/>
                  </a:lnTo>
                  <a:lnTo>
                    <a:pt x="510038" y="3347118"/>
                  </a:lnTo>
                  <a:lnTo>
                    <a:pt x="558203" y="3349167"/>
                  </a:lnTo>
                  <a:lnTo>
                    <a:pt x="3976585" y="3349167"/>
                  </a:lnTo>
                  <a:lnTo>
                    <a:pt x="4024748" y="3347118"/>
                  </a:lnTo>
                  <a:lnTo>
                    <a:pt x="4071774" y="3341083"/>
                  </a:lnTo>
                  <a:lnTo>
                    <a:pt x="4117494" y="3331229"/>
                  </a:lnTo>
                  <a:lnTo>
                    <a:pt x="4161742" y="3317724"/>
                  </a:lnTo>
                  <a:lnTo>
                    <a:pt x="4204349" y="3300735"/>
                  </a:lnTo>
                  <a:lnTo>
                    <a:pt x="4245149" y="3280430"/>
                  </a:lnTo>
                  <a:lnTo>
                    <a:pt x="4283973" y="3256977"/>
                  </a:lnTo>
                  <a:lnTo>
                    <a:pt x="4320654" y="3230543"/>
                  </a:lnTo>
                  <a:lnTo>
                    <a:pt x="4355025" y="3201295"/>
                  </a:lnTo>
                  <a:lnTo>
                    <a:pt x="4386918" y="3169402"/>
                  </a:lnTo>
                  <a:lnTo>
                    <a:pt x="4416165" y="3135031"/>
                  </a:lnTo>
                  <a:lnTo>
                    <a:pt x="4442599" y="3098349"/>
                  </a:lnTo>
                  <a:lnTo>
                    <a:pt x="4466052" y="3059524"/>
                  </a:lnTo>
                  <a:lnTo>
                    <a:pt x="4486357" y="3018723"/>
                  </a:lnTo>
                  <a:lnTo>
                    <a:pt x="4503345" y="2976114"/>
                  </a:lnTo>
                  <a:lnTo>
                    <a:pt x="4516850" y="2931865"/>
                  </a:lnTo>
                  <a:lnTo>
                    <a:pt x="4526704" y="2886143"/>
                  </a:lnTo>
                  <a:lnTo>
                    <a:pt x="4532740" y="2839116"/>
                  </a:lnTo>
                  <a:lnTo>
                    <a:pt x="4534789" y="2790951"/>
                  </a:lnTo>
                  <a:lnTo>
                    <a:pt x="4534789" y="558203"/>
                  </a:lnTo>
                  <a:lnTo>
                    <a:pt x="4532740" y="510038"/>
                  </a:lnTo>
                  <a:lnTo>
                    <a:pt x="4526704" y="463011"/>
                  </a:lnTo>
                  <a:lnTo>
                    <a:pt x="4516850" y="417290"/>
                  </a:lnTo>
                  <a:lnTo>
                    <a:pt x="4503345" y="373041"/>
                  </a:lnTo>
                  <a:lnTo>
                    <a:pt x="4486357" y="330433"/>
                  </a:lnTo>
                  <a:lnTo>
                    <a:pt x="4466052" y="289634"/>
                  </a:lnTo>
                  <a:lnTo>
                    <a:pt x="4442599" y="250809"/>
                  </a:lnTo>
                  <a:lnTo>
                    <a:pt x="4416165" y="214128"/>
                  </a:lnTo>
                  <a:lnTo>
                    <a:pt x="4386918" y="179758"/>
                  </a:lnTo>
                  <a:lnTo>
                    <a:pt x="4355025" y="147865"/>
                  </a:lnTo>
                  <a:lnTo>
                    <a:pt x="4320654" y="118619"/>
                  </a:lnTo>
                  <a:lnTo>
                    <a:pt x="4283973" y="92186"/>
                  </a:lnTo>
                  <a:lnTo>
                    <a:pt x="4245149" y="68733"/>
                  </a:lnTo>
                  <a:lnTo>
                    <a:pt x="4204349" y="48430"/>
                  </a:lnTo>
                  <a:lnTo>
                    <a:pt x="4161742" y="31441"/>
                  </a:lnTo>
                  <a:lnTo>
                    <a:pt x="4117494" y="17937"/>
                  </a:lnTo>
                  <a:lnTo>
                    <a:pt x="4071774" y="8083"/>
                  </a:lnTo>
                  <a:lnTo>
                    <a:pt x="4024748" y="2048"/>
                  </a:lnTo>
                  <a:lnTo>
                    <a:pt x="397658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dirty="0"/>
              <a:t>Create</a:t>
            </a:r>
            <a:r>
              <a:rPr spc="-70" dirty="0"/>
              <a:t> </a:t>
            </a:r>
            <a:r>
              <a:rPr dirty="0"/>
              <a:t>goals</a:t>
            </a:r>
            <a:r>
              <a:rPr spc="-75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your</a:t>
            </a:r>
            <a:r>
              <a:rPr spc="-80" dirty="0"/>
              <a:t> </a:t>
            </a:r>
            <a:r>
              <a:rPr spc="-20" dirty="0"/>
              <a:t>money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9201" y="2706115"/>
            <a:ext cx="1979295" cy="252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Source Sans Pro"/>
                <a:cs typeface="Source Sans Pro"/>
              </a:rPr>
              <a:t>What</a:t>
            </a:r>
            <a:r>
              <a:rPr sz="2400" spc="-10" dirty="0">
                <a:latin typeface="Source Sans Pro"/>
                <a:cs typeface="Source Sans Pro"/>
              </a:rPr>
              <a:t> </a:t>
            </a:r>
            <a:r>
              <a:rPr sz="2400" spc="-20" dirty="0">
                <a:latin typeface="Source Sans Pro"/>
                <a:cs typeface="Source Sans Pro"/>
              </a:rPr>
              <a:t>for?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7CC6"/>
              </a:buClr>
              <a:buFont typeface="Arial"/>
              <a:buChar char="•"/>
            </a:pPr>
            <a:endParaRPr sz="215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Source Sans Pro"/>
                <a:cs typeface="Source Sans Pro"/>
              </a:rPr>
              <a:t>How</a:t>
            </a:r>
            <a:r>
              <a:rPr sz="2400" spc="-15" dirty="0">
                <a:latin typeface="Source Sans Pro"/>
                <a:cs typeface="Source Sans Pro"/>
              </a:rPr>
              <a:t> </a:t>
            </a:r>
            <a:r>
              <a:rPr sz="2400" spc="-10" dirty="0">
                <a:latin typeface="Source Sans Pro"/>
                <a:cs typeface="Source Sans Pro"/>
              </a:rPr>
              <a:t>long?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7CC6"/>
              </a:buClr>
              <a:buFont typeface="Arial"/>
              <a:buChar char="•"/>
            </a:pPr>
            <a:endParaRPr sz="215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Source Sans Pro"/>
                <a:cs typeface="Source Sans Pro"/>
              </a:rPr>
              <a:t>How</a:t>
            </a:r>
            <a:r>
              <a:rPr sz="2400" spc="-15" dirty="0">
                <a:latin typeface="Source Sans Pro"/>
                <a:cs typeface="Source Sans Pro"/>
              </a:rPr>
              <a:t> </a:t>
            </a:r>
            <a:r>
              <a:rPr sz="2400" spc="-10" dirty="0">
                <a:latin typeface="Source Sans Pro"/>
                <a:cs typeface="Source Sans Pro"/>
              </a:rPr>
              <a:t>much?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7CC6"/>
              </a:buClr>
              <a:buFont typeface="Arial"/>
              <a:buChar char="•"/>
            </a:pPr>
            <a:endParaRPr sz="215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Source Sans Pro"/>
                <a:cs typeface="Source Sans Pro"/>
              </a:rPr>
              <a:t>What’s</a:t>
            </a:r>
            <a:r>
              <a:rPr sz="2400" spc="-5" dirty="0">
                <a:latin typeface="Source Sans Pro"/>
                <a:cs typeface="Source Sans Pro"/>
              </a:rPr>
              <a:t> </a:t>
            </a:r>
            <a:r>
              <a:rPr sz="2400" spc="-10" dirty="0">
                <a:latin typeface="Source Sans Pro"/>
                <a:cs typeface="Source Sans Pro"/>
              </a:rPr>
              <a:t>next?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8085" y="831424"/>
            <a:ext cx="9139555" cy="6482715"/>
            <a:chOff x="468085" y="831424"/>
            <a:chExt cx="9139555" cy="6482715"/>
          </a:xfrm>
        </p:grpSpPr>
        <p:sp>
          <p:nvSpPr>
            <p:cNvPr id="8" name="object 8"/>
            <p:cNvSpPr/>
            <p:nvPr/>
          </p:nvSpPr>
          <p:spPr>
            <a:xfrm>
              <a:off x="468085" y="840944"/>
              <a:ext cx="9139555" cy="0"/>
            </a:xfrm>
            <a:custGeom>
              <a:avLst/>
              <a:gdLst/>
              <a:ahLst/>
              <a:cxnLst/>
              <a:rect l="l" t="t" r="r" b="b"/>
              <a:pathLst>
                <a:path w="9139555">
                  <a:moveTo>
                    <a:pt x="0" y="0"/>
                  </a:moveTo>
                  <a:lnTo>
                    <a:pt x="9139336" y="0"/>
                  </a:lnTo>
                </a:path>
              </a:pathLst>
            </a:custGeom>
            <a:ln w="1904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8488" y="7078598"/>
              <a:ext cx="196162" cy="1961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6826" y="517631"/>
            <a:ext cx="174180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Fundamental</a:t>
            </a:r>
            <a:r>
              <a:rPr sz="1350" spc="2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principles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17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18305" y="530380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791" y="0"/>
                </a:moveTo>
                <a:lnTo>
                  <a:pt x="134200" y="6527"/>
                </a:lnTo>
                <a:lnTo>
                  <a:pt x="90538" y="24955"/>
                </a:lnTo>
                <a:lnTo>
                  <a:pt x="53543" y="53543"/>
                </a:lnTo>
                <a:lnTo>
                  <a:pt x="24955" y="90538"/>
                </a:lnTo>
                <a:lnTo>
                  <a:pt x="6527" y="134200"/>
                </a:lnTo>
                <a:lnTo>
                  <a:pt x="0" y="182791"/>
                </a:lnTo>
                <a:lnTo>
                  <a:pt x="6527" y="231381"/>
                </a:lnTo>
                <a:lnTo>
                  <a:pt x="24955" y="275043"/>
                </a:lnTo>
                <a:lnTo>
                  <a:pt x="53543" y="312039"/>
                </a:lnTo>
                <a:lnTo>
                  <a:pt x="90538" y="340626"/>
                </a:lnTo>
                <a:lnTo>
                  <a:pt x="134200" y="359054"/>
                </a:lnTo>
                <a:lnTo>
                  <a:pt x="182791" y="365582"/>
                </a:lnTo>
                <a:lnTo>
                  <a:pt x="231381" y="359054"/>
                </a:lnTo>
                <a:lnTo>
                  <a:pt x="275043" y="340626"/>
                </a:lnTo>
                <a:lnTo>
                  <a:pt x="312039" y="312039"/>
                </a:lnTo>
                <a:lnTo>
                  <a:pt x="340626" y="275043"/>
                </a:lnTo>
                <a:lnTo>
                  <a:pt x="359054" y="231381"/>
                </a:lnTo>
                <a:lnTo>
                  <a:pt x="365582" y="182791"/>
                </a:lnTo>
                <a:lnTo>
                  <a:pt x="359054" y="134200"/>
                </a:lnTo>
                <a:lnTo>
                  <a:pt x="340626" y="90538"/>
                </a:lnTo>
                <a:lnTo>
                  <a:pt x="312039" y="53543"/>
                </a:lnTo>
                <a:lnTo>
                  <a:pt x="275043" y="24955"/>
                </a:lnTo>
                <a:lnTo>
                  <a:pt x="231381" y="6527"/>
                </a:lnTo>
                <a:lnTo>
                  <a:pt x="182791" y="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4167" y="5155692"/>
            <a:ext cx="52197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INVESTOR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200" b="1" dirty="0">
                <a:solidFill>
                  <a:srgbClr val="6DCFF6"/>
                </a:solidFill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8492" y="3649792"/>
            <a:ext cx="5281559" cy="44816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dirty="0"/>
              <a:t>Invest</a:t>
            </a:r>
            <a:r>
              <a:rPr spc="-75" dirty="0"/>
              <a:t> </a:t>
            </a:r>
            <a:r>
              <a:rPr dirty="0"/>
              <a:t>early</a:t>
            </a:r>
            <a:r>
              <a:rPr spc="-3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spc="-20" dirty="0"/>
              <a:t>life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3489" y="1815084"/>
            <a:ext cx="5947410" cy="8121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Capitalize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on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growth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potential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power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20" dirty="0">
                <a:latin typeface="Source Sans Pro"/>
                <a:cs typeface="Source Sans Pro"/>
              </a:rPr>
              <a:t> time</a:t>
            </a:r>
            <a:endParaRPr sz="2000">
              <a:latin typeface="Source Sans Pro"/>
              <a:cs typeface="Source Sans Pro"/>
            </a:endParaRPr>
          </a:p>
          <a:p>
            <a:pPr marL="355600" indent="-343535">
              <a:lnSpc>
                <a:spcPct val="100000"/>
              </a:lnSpc>
              <a:spcBef>
                <a:spcPts val="695"/>
              </a:spcBef>
              <a:buClr>
                <a:srgbClr val="007CC6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Source Sans Pro"/>
                <a:cs typeface="Source Sans Pro"/>
              </a:rPr>
              <a:t>Use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Rule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72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to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your</a:t>
            </a:r>
            <a:r>
              <a:rPr sz="2000" spc="-10" dirty="0">
                <a:latin typeface="Source Sans Pro"/>
                <a:cs typeface="Source Sans Pro"/>
              </a:rPr>
              <a:t> advantage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0623" y="6493764"/>
            <a:ext cx="8218805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90"/>
              </a:spcBef>
            </a:pPr>
            <a:r>
              <a:rPr sz="800" dirty="0">
                <a:latin typeface="Arial"/>
                <a:cs typeface="Arial"/>
              </a:rPr>
              <a:t>This</a:t>
            </a:r>
            <a:r>
              <a:rPr sz="800" spc="2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example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assumes</a:t>
            </a:r>
            <a:r>
              <a:rPr sz="800" spc="20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beginning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year</a:t>
            </a:r>
            <a:r>
              <a:rPr sz="800" spc="20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investments</a:t>
            </a:r>
            <a:r>
              <a:rPr sz="800" spc="2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earn</a:t>
            </a:r>
            <a:r>
              <a:rPr sz="800" spc="2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8%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annual</a:t>
            </a:r>
            <a:r>
              <a:rPr sz="800" spc="20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return.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illustration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intended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solely</a:t>
            </a:r>
            <a:r>
              <a:rPr sz="800" spc="20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demonstrate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comparative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compounding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current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versus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delayed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investments.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does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reflect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actual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return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investment,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will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fluctuate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market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conditions.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Regular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investing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does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not</a:t>
            </a:r>
            <a:r>
              <a:rPr sz="800" dirty="0">
                <a:latin typeface="Arial"/>
                <a:cs typeface="Arial"/>
              </a:rPr>
              <a:t> guarantee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profit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protect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against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loss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declining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markets.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Withdrawals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IRA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taxes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certain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penalties.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funds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involve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risk,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including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loss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principal.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32688" y="3606281"/>
            <a:ext cx="536575" cy="582295"/>
            <a:chOff x="932688" y="3606281"/>
            <a:chExt cx="536575" cy="582295"/>
          </a:xfrm>
        </p:grpSpPr>
        <p:sp>
          <p:nvSpPr>
            <p:cNvPr id="12" name="object 12"/>
            <p:cNvSpPr/>
            <p:nvPr/>
          </p:nvSpPr>
          <p:spPr>
            <a:xfrm>
              <a:off x="1018305" y="3681534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182791" y="0"/>
                  </a:moveTo>
                  <a:lnTo>
                    <a:pt x="134200" y="6527"/>
                  </a:lnTo>
                  <a:lnTo>
                    <a:pt x="90538" y="24955"/>
                  </a:lnTo>
                  <a:lnTo>
                    <a:pt x="53543" y="53543"/>
                  </a:lnTo>
                  <a:lnTo>
                    <a:pt x="24955" y="90538"/>
                  </a:lnTo>
                  <a:lnTo>
                    <a:pt x="6527" y="134200"/>
                  </a:lnTo>
                  <a:lnTo>
                    <a:pt x="0" y="182791"/>
                  </a:lnTo>
                  <a:lnTo>
                    <a:pt x="6527" y="231381"/>
                  </a:lnTo>
                  <a:lnTo>
                    <a:pt x="24955" y="275043"/>
                  </a:lnTo>
                  <a:lnTo>
                    <a:pt x="53543" y="312039"/>
                  </a:lnTo>
                  <a:lnTo>
                    <a:pt x="90538" y="340626"/>
                  </a:lnTo>
                  <a:lnTo>
                    <a:pt x="134200" y="359054"/>
                  </a:lnTo>
                  <a:lnTo>
                    <a:pt x="182791" y="365582"/>
                  </a:lnTo>
                  <a:lnTo>
                    <a:pt x="231381" y="359054"/>
                  </a:lnTo>
                  <a:lnTo>
                    <a:pt x="275043" y="340626"/>
                  </a:lnTo>
                  <a:lnTo>
                    <a:pt x="312039" y="312039"/>
                  </a:lnTo>
                  <a:lnTo>
                    <a:pt x="340626" y="275043"/>
                  </a:lnTo>
                  <a:lnTo>
                    <a:pt x="359054" y="231381"/>
                  </a:lnTo>
                  <a:lnTo>
                    <a:pt x="365582" y="182791"/>
                  </a:lnTo>
                  <a:lnTo>
                    <a:pt x="359054" y="134200"/>
                  </a:lnTo>
                  <a:lnTo>
                    <a:pt x="340626" y="90538"/>
                  </a:lnTo>
                  <a:lnTo>
                    <a:pt x="312039" y="53543"/>
                  </a:lnTo>
                  <a:lnTo>
                    <a:pt x="275043" y="24955"/>
                  </a:lnTo>
                  <a:lnTo>
                    <a:pt x="231381" y="6527"/>
                  </a:lnTo>
                  <a:lnTo>
                    <a:pt x="182791" y="0"/>
                  </a:lnTo>
                  <a:close/>
                </a:path>
              </a:pathLst>
            </a:custGeom>
            <a:solidFill>
              <a:srgbClr val="5E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688" y="3606281"/>
              <a:ext cx="536448" cy="58216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416202" y="3558540"/>
            <a:ext cx="1064895" cy="33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Balance</a:t>
            </a:r>
            <a:r>
              <a:rPr sz="8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retirement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30"/>
              </a:spcBef>
            </a:pPr>
            <a:r>
              <a:rPr sz="1200" b="1" spc="-10" dirty="0">
                <a:solidFill>
                  <a:srgbClr val="5EB345"/>
                </a:solidFill>
                <a:latin typeface="Arial"/>
                <a:cs typeface="Arial"/>
              </a:rPr>
              <a:t>$1,009,978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6125" y="4544059"/>
            <a:ext cx="647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ABBD"/>
                </a:solidFill>
                <a:latin typeface="Arial"/>
                <a:cs typeface="Arial"/>
              </a:rPr>
              <a:t>$872,447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16125" y="5354828"/>
            <a:ext cx="771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7CC6"/>
                </a:solidFill>
                <a:latin typeface="Arial"/>
                <a:cs typeface="Arial"/>
              </a:rPr>
              <a:t>$1,812,707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93202" y="3162842"/>
            <a:ext cx="300990" cy="274955"/>
          </a:xfrm>
          <a:custGeom>
            <a:avLst/>
            <a:gdLst/>
            <a:ahLst/>
            <a:cxnLst/>
            <a:rect l="l" t="t" r="r" b="b"/>
            <a:pathLst>
              <a:path w="300989" h="274954">
                <a:moveTo>
                  <a:pt x="300990" y="0"/>
                </a:moveTo>
                <a:lnTo>
                  <a:pt x="0" y="0"/>
                </a:lnTo>
                <a:lnTo>
                  <a:pt x="0" y="225971"/>
                </a:lnTo>
                <a:lnTo>
                  <a:pt x="150495" y="274840"/>
                </a:lnTo>
                <a:lnTo>
                  <a:pt x="300990" y="225971"/>
                </a:lnTo>
                <a:lnTo>
                  <a:pt x="300990" y="0"/>
                </a:lnTo>
                <a:close/>
              </a:path>
            </a:pathLst>
          </a:custGeom>
          <a:solidFill>
            <a:srgbClr val="A7B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51708" y="3116579"/>
            <a:ext cx="184785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14999"/>
              </a:lnSpc>
              <a:spcBef>
                <a:spcPts val="100"/>
              </a:spcBef>
            </a:pPr>
            <a:r>
              <a:rPr sz="8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Age</a:t>
            </a:r>
            <a:r>
              <a:rPr sz="800" b="1" spc="5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Source Sans Pro"/>
                <a:cs typeface="Source Sans Pro"/>
              </a:rPr>
              <a:t>23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35107" y="3161723"/>
            <a:ext cx="300990" cy="274955"/>
          </a:xfrm>
          <a:custGeom>
            <a:avLst/>
            <a:gdLst/>
            <a:ahLst/>
            <a:cxnLst/>
            <a:rect l="l" t="t" r="r" b="b"/>
            <a:pathLst>
              <a:path w="300989" h="274954">
                <a:moveTo>
                  <a:pt x="300989" y="0"/>
                </a:moveTo>
                <a:lnTo>
                  <a:pt x="0" y="0"/>
                </a:lnTo>
                <a:lnTo>
                  <a:pt x="0" y="225971"/>
                </a:lnTo>
                <a:lnTo>
                  <a:pt x="150494" y="274840"/>
                </a:lnTo>
                <a:lnTo>
                  <a:pt x="300989" y="225971"/>
                </a:lnTo>
                <a:lnTo>
                  <a:pt x="300989" y="0"/>
                </a:lnTo>
                <a:close/>
              </a:path>
            </a:pathLst>
          </a:custGeom>
          <a:solidFill>
            <a:srgbClr val="A7B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17489" y="3161723"/>
            <a:ext cx="300990" cy="274955"/>
          </a:xfrm>
          <a:custGeom>
            <a:avLst/>
            <a:gdLst/>
            <a:ahLst/>
            <a:cxnLst/>
            <a:rect l="l" t="t" r="r" b="b"/>
            <a:pathLst>
              <a:path w="300990" h="274954">
                <a:moveTo>
                  <a:pt x="300990" y="0"/>
                </a:moveTo>
                <a:lnTo>
                  <a:pt x="0" y="0"/>
                </a:lnTo>
                <a:lnTo>
                  <a:pt x="0" y="225971"/>
                </a:lnTo>
                <a:lnTo>
                  <a:pt x="150495" y="274840"/>
                </a:lnTo>
                <a:lnTo>
                  <a:pt x="300990" y="225971"/>
                </a:lnTo>
                <a:lnTo>
                  <a:pt x="300990" y="0"/>
                </a:lnTo>
                <a:close/>
              </a:path>
            </a:pathLst>
          </a:custGeom>
          <a:solidFill>
            <a:srgbClr val="A7B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626789" y="3402966"/>
          <a:ext cx="6719570" cy="233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745"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$5,500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ts val="1025"/>
                        </a:lnSpc>
                      </a:pPr>
                      <a:r>
                        <a:rPr sz="9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$5,500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Invests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$55,000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  <a:solidFill>
                      <a:srgbClr val="5EB34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Invests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$187,000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  <a:solidFill>
                      <a:srgbClr val="00A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60">
                <a:tc gridSpan="2">
                  <a:txBody>
                    <a:bodyPr/>
                    <a:lstStyle/>
                    <a:p>
                      <a:pPr marL="3684904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9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$5,500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0">
                <a:tc gridSpan="2">
                  <a:txBody>
                    <a:bodyPr/>
                    <a:lstStyle/>
                    <a:p>
                      <a:pPr marL="36252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Invests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6518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$236,500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A7B6BF"/>
                      </a:solidFill>
                      <a:prstDash val="solid"/>
                    </a:lnL>
                    <a:lnR w="19050">
                      <a:solidFill>
                        <a:srgbClr val="A7B6BF"/>
                      </a:solidFill>
                      <a:prstDash val="solid"/>
                    </a:lnR>
                    <a:solidFill>
                      <a:srgbClr val="007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1018305" y="4489428"/>
            <a:ext cx="365760" cy="358140"/>
          </a:xfrm>
          <a:custGeom>
            <a:avLst/>
            <a:gdLst/>
            <a:ahLst/>
            <a:cxnLst/>
            <a:rect l="l" t="t" r="r" b="b"/>
            <a:pathLst>
              <a:path w="365759" h="358139">
                <a:moveTo>
                  <a:pt x="182791" y="0"/>
                </a:moveTo>
                <a:lnTo>
                  <a:pt x="134200" y="6388"/>
                </a:lnTo>
                <a:lnTo>
                  <a:pt x="90538" y="24422"/>
                </a:lnTo>
                <a:lnTo>
                  <a:pt x="53543" y="52387"/>
                </a:lnTo>
                <a:lnTo>
                  <a:pt x="24955" y="88582"/>
                </a:lnTo>
                <a:lnTo>
                  <a:pt x="6527" y="131305"/>
                </a:lnTo>
                <a:lnTo>
                  <a:pt x="0" y="178854"/>
                </a:lnTo>
                <a:lnTo>
                  <a:pt x="6527" y="226402"/>
                </a:lnTo>
                <a:lnTo>
                  <a:pt x="24955" y="269125"/>
                </a:lnTo>
                <a:lnTo>
                  <a:pt x="53543" y="305320"/>
                </a:lnTo>
                <a:lnTo>
                  <a:pt x="90538" y="333286"/>
                </a:lnTo>
                <a:lnTo>
                  <a:pt x="134200" y="351320"/>
                </a:lnTo>
                <a:lnTo>
                  <a:pt x="182791" y="357708"/>
                </a:lnTo>
                <a:lnTo>
                  <a:pt x="231381" y="351320"/>
                </a:lnTo>
                <a:lnTo>
                  <a:pt x="275043" y="333286"/>
                </a:lnTo>
                <a:lnTo>
                  <a:pt x="312039" y="305320"/>
                </a:lnTo>
                <a:lnTo>
                  <a:pt x="340626" y="269125"/>
                </a:lnTo>
                <a:lnTo>
                  <a:pt x="359054" y="226402"/>
                </a:lnTo>
                <a:lnTo>
                  <a:pt x="365582" y="178854"/>
                </a:lnTo>
                <a:lnTo>
                  <a:pt x="359054" y="131305"/>
                </a:lnTo>
                <a:lnTo>
                  <a:pt x="340626" y="88582"/>
                </a:lnTo>
                <a:lnTo>
                  <a:pt x="312039" y="52387"/>
                </a:lnTo>
                <a:lnTo>
                  <a:pt x="275043" y="24422"/>
                </a:lnTo>
                <a:lnTo>
                  <a:pt x="231381" y="6388"/>
                </a:lnTo>
                <a:lnTo>
                  <a:pt x="182791" y="0"/>
                </a:lnTo>
                <a:close/>
              </a:path>
            </a:pathLst>
          </a:custGeom>
          <a:solidFill>
            <a:srgbClr val="00A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4167" y="4341876"/>
            <a:ext cx="52197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INVESTOR</a:t>
            </a:r>
            <a:endParaRPr sz="8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  <a:spcBef>
                <a:spcPts val="40"/>
              </a:spcBef>
            </a:pPr>
            <a:r>
              <a:rPr sz="2200" b="1" dirty="0">
                <a:solidFill>
                  <a:srgbClr val="94D6DA"/>
                </a:solidFill>
                <a:latin typeface="Arial"/>
                <a:cs typeface="Arial"/>
              </a:rPr>
              <a:t>B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9107" y="4449333"/>
            <a:ext cx="1428863" cy="46302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49882" y="3534155"/>
            <a:ext cx="5118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INVESTOR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90518" y="3116579"/>
            <a:ext cx="184785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14999"/>
              </a:lnSpc>
              <a:spcBef>
                <a:spcPts val="100"/>
              </a:spcBef>
            </a:pPr>
            <a:r>
              <a:rPr sz="8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Age</a:t>
            </a:r>
            <a:r>
              <a:rPr sz="800" b="1" spc="5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Source Sans Pro"/>
                <a:cs typeface="Source Sans Pro"/>
              </a:rPr>
              <a:t>32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70061" y="3116579"/>
            <a:ext cx="184785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14999"/>
              </a:lnSpc>
              <a:spcBef>
                <a:spcPts val="100"/>
              </a:spcBef>
            </a:pPr>
            <a:r>
              <a:rPr sz="8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Age</a:t>
            </a:r>
            <a:r>
              <a:rPr sz="800" b="1" spc="5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Source Sans Pro"/>
                <a:cs typeface="Source Sans Pro"/>
              </a:rPr>
              <a:t>65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6826" y="517631"/>
            <a:ext cx="174180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Fundamental</a:t>
            </a:r>
            <a:r>
              <a:rPr sz="1350" spc="2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principles</a:t>
            </a:r>
            <a:endParaRPr sz="1350">
              <a:latin typeface="SourceSansPro-Light"/>
              <a:cs typeface="SourceSansPro-Ligh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2072" y="2297772"/>
            <a:ext cx="457194" cy="33019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18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Understand</a:t>
            </a:r>
            <a:r>
              <a:rPr spc="-15" dirty="0"/>
              <a:t> </a:t>
            </a:r>
            <a:r>
              <a:rPr dirty="0"/>
              <a:t>saving</a:t>
            </a:r>
            <a:r>
              <a:rPr spc="-5" dirty="0"/>
              <a:t> </a:t>
            </a:r>
            <a:r>
              <a:rPr dirty="0"/>
              <a:t>versus</a:t>
            </a:r>
            <a:r>
              <a:rPr spc="-10" dirty="0"/>
              <a:t> investing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009" y="1796796"/>
            <a:ext cx="6670040" cy="8121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Prioritize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 emergency </a:t>
            </a:r>
            <a:r>
              <a:rPr sz="2000" spc="-20" dirty="0">
                <a:latin typeface="Source Sans Pro"/>
                <a:cs typeface="Source Sans Pro"/>
              </a:rPr>
              <a:t>fund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Choose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most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effective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investment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vehicle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your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goals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826" y="517631"/>
            <a:ext cx="174180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Fundamental</a:t>
            </a:r>
            <a:r>
              <a:rPr sz="1350" spc="2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principles</a:t>
            </a:r>
            <a:endParaRPr sz="1350">
              <a:latin typeface="SourceSansPro-Light"/>
              <a:cs typeface="SourceSansPro-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1969" y="2805150"/>
            <a:ext cx="5612130" cy="4140200"/>
            <a:chOff x="2221969" y="2805150"/>
            <a:chExt cx="5612130" cy="4140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666" y="2850235"/>
              <a:ext cx="5589066" cy="40839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28316" y="2811497"/>
              <a:ext cx="5599430" cy="4127500"/>
            </a:xfrm>
            <a:custGeom>
              <a:avLst/>
              <a:gdLst/>
              <a:ahLst/>
              <a:cxnLst/>
              <a:rect l="l" t="t" r="r" b="b"/>
              <a:pathLst>
                <a:path w="5599430" h="4127500">
                  <a:moveTo>
                    <a:pt x="0" y="0"/>
                  </a:moveTo>
                  <a:lnTo>
                    <a:pt x="5598917" y="0"/>
                  </a:lnTo>
                  <a:lnTo>
                    <a:pt x="5598917" y="4126949"/>
                  </a:lnTo>
                  <a:lnTo>
                    <a:pt x="0" y="4126949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9691" y="2886078"/>
              <a:ext cx="2153920" cy="210185"/>
            </a:xfrm>
            <a:custGeom>
              <a:avLst/>
              <a:gdLst/>
              <a:ahLst/>
              <a:cxnLst/>
              <a:rect l="l" t="t" r="r" b="b"/>
              <a:pathLst>
                <a:path w="2153920" h="210185">
                  <a:moveTo>
                    <a:pt x="2153577" y="0"/>
                  </a:moveTo>
                  <a:lnTo>
                    <a:pt x="0" y="0"/>
                  </a:lnTo>
                  <a:lnTo>
                    <a:pt x="0" y="210096"/>
                  </a:lnTo>
                  <a:lnTo>
                    <a:pt x="2153577" y="210096"/>
                  </a:lnTo>
                  <a:lnTo>
                    <a:pt x="2153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19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77723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192083"/>
              <a:ext cx="10058400" cy="574675"/>
            </a:xfrm>
            <a:custGeom>
              <a:avLst/>
              <a:gdLst/>
              <a:ahLst/>
              <a:cxnLst/>
              <a:rect l="l" t="t" r="r" b="b"/>
              <a:pathLst>
                <a:path w="10058400" h="574675">
                  <a:moveTo>
                    <a:pt x="0" y="574332"/>
                  </a:moveTo>
                  <a:lnTo>
                    <a:pt x="0" y="0"/>
                  </a:lnTo>
                  <a:lnTo>
                    <a:pt x="10058400" y="0"/>
                  </a:lnTo>
                  <a:lnTo>
                    <a:pt x="10058400" y="574332"/>
                  </a:lnTo>
                  <a:lnTo>
                    <a:pt x="0" y="574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4013" y="7086224"/>
              <a:ext cx="195032" cy="1950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59876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" y="1380235"/>
            <a:ext cx="148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8325" y="2165603"/>
            <a:ext cx="695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[</a:t>
            </a:r>
            <a:r>
              <a:rPr sz="3200" b="1" spc="-2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01</a:t>
            </a: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]</a:t>
            </a:r>
            <a:endParaRPr sz="3200">
              <a:latin typeface="SourceSansPro-Semibold"/>
              <a:cs typeface="SourceSansPro-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042983"/>
            <a:ext cx="10058400" cy="2239645"/>
          </a:xfrm>
          <a:custGeom>
            <a:avLst/>
            <a:gdLst/>
            <a:ahLst/>
            <a:cxnLst/>
            <a:rect l="l" t="t" r="r" b="b"/>
            <a:pathLst>
              <a:path w="10058400" h="2239645">
                <a:moveTo>
                  <a:pt x="10058387" y="850900"/>
                </a:moveTo>
                <a:lnTo>
                  <a:pt x="0" y="850900"/>
                </a:lnTo>
                <a:lnTo>
                  <a:pt x="0" y="1425232"/>
                </a:lnTo>
                <a:lnTo>
                  <a:pt x="10058387" y="1425232"/>
                </a:lnTo>
                <a:lnTo>
                  <a:pt x="10058387" y="850900"/>
                </a:lnTo>
                <a:close/>
              </a:path>
              <a:path w="10058400" h="2239645">
                <a:moveTo>
                  <a:pt x="10058387" y="0"/>
                </a:moveTo>
                <a:lnTo>
                  <a:pt x="0" y="0"/>
                </a:lnTo>
                <a:lnTo>
                  <a:pt x="0" y="574332"/>
                </a:lnTo>
                <a:lnTo>
                  <a:pt x="10058387" y="574332"/>
                </a:lnTo>
                <a:lnTo>
                  <a:pt x="10058387" y="0"/>
                </a:lnTo>
                <a:close/>
              </a:path>
              <a:path w="10058400" h="2239645">
                <a:moveTo>
                  <a:pt x="10058400" y="1701800"/>
                </a:moveTo>
                <a:lnTo>
                  <a:pt x="0" y="1701800"/>
                </a:lnTo>
                <a:lnTo>
                  <a:pt x="0" y="2239403"/>
                </a:lnTo>
                <a:lnTo>
                  <a:pt x="10058400" y="2239403"/>
                </a:lnTo>
                <a:lnTo>
                  <a:pt x="10058400" y="170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6539" y="2284476"/>
            <a:ext cx="197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What</a:t>
            </a:r>
            <a:r>
              <a:rPr sz="2000" b="1" spc="-2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20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is</a:t>
            </a:r>
            <a:r>
              <a:rPr sz="2000" b="1" spc="-2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investing?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2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6539" y="3125723"/>
            <a:ext cx="815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History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6539" y="3991355"/>
            <a:ext cx="2602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Fundamental</a:t>
            </a:r>
            <a:r>
              <a:rPr sz="2000" b="1" spc="-9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principles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6539" y="4844795"/>
            <a:ext cx="1158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Next</a:t>
            </a:r>
            <a:r>
              <a:rPr sz="2000" b="1" spc="-4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steps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325" y="3022091"/>
            <a:ext cx="695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[</a:t>
            </a:r>
            <a:r>
              <a:rPr sz="3200" b="1" spc="-2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02</a:t>
            </a: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]</a:t>
            </a:r>
            <a:endParaRPr sz="3200">
              <a:latin typeface="SourceSansPro-Semibold"/>
              <a:cs typeface="SourceSansPro-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325" y="4695240"/>
            <a:ext cx="695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[</a:t>
            </a:r>
            <a:r>
              <a:rPr sz="3200" b="1" spc="-2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04</a:t>
            </a: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]</a:t>
            </a:r>
            <a:endParaRPr sz="3200">
              <a:latin typeface="SourceSansPro-Semibold"/>
              <a:cs typeface="SourceSansPro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325" y="3906011"/>
            <a:ext cx="695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[</a:t>
            </a:r>
            <a:r>
              <a:rPr sz="3200" b="1" spc="-2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03</a:t>
            </a:r>
            <a:r>
              <a:rPr sz="32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]</a:t>
            </a:r>
            <a:endParaRPr sz="3200">
              <a:latin typeface="SourceSansPro-Semibold"/>
              <a:cs typeface="SourceSansPro-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772509" y="3254978"/>
            <a:ext cx="6361430" cy="899160"/>
            <a:chOff x="1772509" y="3254978"/>
            <a:chExt cx="6361430" cy="899160"/>
          </a:xfrm>
        </p:grpSpPr>
        <p:sp>
          <p:nvSpPr>
            <p:cNvPr id="6" name="object 6"/>
            <p:cNvSpPr/>
            <p:nvPr/>
          </p:nvSpPr>
          <p:spPr>
            <a:xfrm>
              <a:off x="1775628" y="3254978"/>
              <a:ext cx="6358255" cy="391160"/>
            </a:xfrm>
            <a:custGeom>
              <a:avLst/>
              <a:gdLst/>
              <a:ahLst/>
              <a:cxnLst/>
              <a:rect l="l" t="t" r="r" b="b"/>
              <a:pathLst>
                <a:path w="6358255" h="391160">
                  <a:moveTo>
                    <a:pt x="6292735" y="0"/>
                  </a:moveTo>
                  <a:lnTo>
                    <a:pt x="65125" y="0"/>
                  </a:lnTo>
                  <a:lnTo>
                    <a:pt x="39776" y="5118"/>
                  </a:lnTo>
                  <a:lnTo>
                    <a:pt x="19075" y="19075"/>
                  </a:lnTo>
                  <a:lnTo>
                    <a:pt x="5118" y="39776"/>
                  </a:lnTo>
                  <a:lnTo>
                    <a:pt x="0" y="65125"/>
                  </a:lnTo>
                  <a:lnTo>
                    <a:pt x="0" y="390766"/>
                  </a:lnTo>
                  <a:lnTo>
                    <a:pt x="6357861" y="390766"/>
                  </a:lnTo>
                  <a:lnTo>
                    <a:pt x="6357861" y="65125"/>
                  </a:lnTo>
                  <a:lnTo>
                    <a:pt x="6352743" y="39776"/>
                  </a:lnTo>
                  <a:lnTo>
                    <a:pt x="6338785" y="19075"/>
                  </a:lnTo>
                  <a:lnTo>
                    <a:pt x="6318084" y="5118"/>
                  </a:lnTo>
                  <a:lnTo>
                    <a:pt x="6292735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2501" y="3639171"/>
              <a:ext cx="6360160" cy="323850"/>
            </a:xfrm>
            <a:custGeom>
              <a:avLst/>
              <a:gdLst/>
              <a:ahLst/>
              <a:cxnLst/>
              <a:rect l="l" t="t" r="r" b="b"/>
              <a:pathLst>
                <a:path w="6360159" h="323850">
                  <a:moveTo>
                    <a:pt x="519404" y="2628"/>
                  </a:moveTo>
                  <a:lnTo>
                    <a:pt x="0" y="2628"/>
                  </a:lnTo>
                  <a:lnTo>
                    <a:pt x="519404" y="323227"/>
                  </a:lnTo>
                  <a:lnTo>
                    <a:pt x="519404" y="2628"/>
                  </a:lnTo>
                  <a:close/>
                </a:path>
                <a:path w="6360159" h="323850">
                  <a:moveTo>
                    <a:pt x="6359766" y="0"/>
                  </a:moveTo>
                  <a:lnTo>
                    <a:pt x="5840361" y="0"/>
                  </a:lnTo>
                  <a:lnTo>
                    <a:pt x="5840361" y="323240"/>
                  </a:lnTo>
                  <a:lnTo>
                    <a:pt x="6359766" y="0"/>
                  </a:lnTo>
                  <a:close/>
                </a:path>
              </a:pathLst>
            </a:custGeom>
            <a:solidFill>
              <a:srgbClr val="1F497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9936" y="3932869"/>
              <a:ext cx="220778" cy="2207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620" y="3932869"/>
              <a:ext cx="220778" cy="22077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dirty="0"/>
              <a:t>Know</a:t>
            </a:r>
            <a:r>
              <a:rPr spc="-30" dirty="0"/>
              <a:t> </a:t>
            </a:r>
            <a:r>
              <a:rPr dirty="0"/>
              <a:t>your</a:t>
            </a:r>
            <a:r>
              <a:rPr spc="-20" dirty="0"/>
              <a:t> </a:t>
            </a:r>
            <a:r>
              <a:rPr dirty="0"/>
              <a:t>risk</a:t>
            </a:r>
            <a:r>
              <a:rPr spc="-15" dirty="0"/>
              <a:t> </a:t>
            </a:r>
            <a:r>
              <a:rPr spc="-10" dirty="0"/>
              <a:t>tolerance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1009" y="1787652"/>
            <a:ext cx="8082915" cy="8121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Learn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associated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different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investments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Assess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your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comfort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levels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determine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type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investor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you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are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7158" y="6536435"/>
            <a:ext cx="1207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Source Sans Pro"/>
                <a:cs typeface="Source Sans Pro"/>
              </a:rPr>
              <a:t>CONSERVATIVE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5280" y="6536435"/>
            <a:ext cx="890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Source Sans Pro"/>
                <a:cs typeface="Source Sans Pro"/>
              </a:rPr>
              <a:t>MODERATE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18616" y="4319015"/>
            <a:ext cx="2030095" cy="2030095"/>
            <a:chOff x="1118616" y="4319015"/>
            <a:chExt cx="2030095" cy="203009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616" y="4319015"/>
              <a:ext cx="2029968" cy="20299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06522" y="4343399"/>
              <a:ext cx="963930" cy="1261745"/>
            </a:xfrm>
            <a:custGeom>
              <a:avLst/>
              <a:gdLst/>
              <a:ahLst/>
              <a:cxnLst/>
              <a:rect l="l" t="t" r="r" b="b"/>
              <a:pathLst>
                <a:path w="963930" h="1261745">
                  <a:moveTo>
                    <a:pt x="0" y="0"/>
                  </a:moveTo>
                  <a:lnTo>
                    <a:pt x="0" y="963485"/>
                  </a:lnTo>
                  <a:lnTo>
                    <a:pt x="916330" y="1261224"/>
                  </a:lnTo>
                  <a:lnTo>
                    <a:pt x="930668" y="1212799"/>
                  </a:lnTo>
                  <a:lnTo>
                    <a:pt x="942441" y="1163764"/>
                  </a:lnTo>
                  <a:lnTo>
                    <a:pt x="951623" y="1114209"/>
                  </a:lnTo>
                  <a:lnTo>
                    <a:pt x="958202" y="1064247"/>
                  </a:lnTo>
                  <a:lnTo>
                    <a:pt x="962164" y="1013968"/>
                  </a:lnTo>
                  <a:lnTo>
                    <a:pt x="963485" y="963485"/>
                  </a:lnTo>
                  <a:lnTo>
                    <a:pt x="962304" y="915403"/>
                  </a:lnTo>
                  <a:lnTo>
                    <a:pt x="958799" y="867918"/>
                  </a:lnTo>
                  <a:lnTo>
                    <a:pt x="953033" y="821105"/>
                  </a:lnTo>
                  <a:lnTo>
                    <a:pt x="945057" y="775017"/>
                  </a:lnTo>
                  <a:lnTo>
                    <a:pt x="934923" y="729703"/>
                  </a:lnTo>
                  <a:lnTo>
                    <a:pt x="922693" y="685215"/>
                  </a:lnTo>
                  <a:lnTo>
                    <a:pt x="908405" y="641616"/>
                  </a:lnTo>
                  <a:lnTo>
                    <a:pt x="892136" y="598970"/>
                  </a:lnTo>
                  <a:lnTo>
                    <a:pt x="873937" y="557301"/>
                  </a:lnTo>
                  <a:lnTo>
                    <a:pt x="853846" y="516699"/>
                  </a:lnTo>
                  <a:lnTo>
                    <a:pt x="831938" y="477189"/>
                  </a:lnTo>
                  <a:lnTo>
                    <a:pt x="808266" y="438861"/>
                  </a:lnTo>
                  <a:lnTo>
                    <a:pt x="782866" y="401739"/>
                  </a:lnTo>
                  <a:lnTo>
                    <a:pt x="755815" y="365887"/>
                  </a:lnTo>
                  <a:lnTo>
                    <a:pt x="727163" y="331368"/>
                  </a:lnTo>
                  <a:lnTo>
                    <a:pt x="696950" y="298234"/>
                  </a:lnTo>
                  <a:lnTo>
                    <a:pt x="665251" y="266534"/>
                  </a:lnTo>
                  <a:lnTo>
                    <a:pt x="632117" y="236321"/>
                  </a:lnTo>
                  <a:lnTo>
                    <a:pt x="597598" y="207670"/>
                  </a:lnTo>
                  <a:lnTo>
                    <a:pt x="561746" y="180619"/>
                  </a:lnTo>
                  <a:lnTo>
                    <a:pt x="524624" y="155219"/>
                  </a:lnTo>
                  <a:lnTo>
                    <a:pt x="486283" y="131546"/>
                  </a:lnTo>
                  <a:lnTo>
                    <a:pt x="446786" y="109639"/>
                  </a:lnTo>
                  <a:lnTo>
                    <a:pt x="406184" y="89547"/>
                  </a:lnTo>
                  <a:lnTo>
                    <a:pt x="364515" y="71348"/>
                  </a:lnTo>
                  <a:lnTo>
                    <a:pt x="321868" y="55067"/>
                  </a:lnTo>
                  <a:lnTo>
                    <a:pt x="278269" y="40792"/>
                  </a:lnTo>
                  <a:lnTo>
                    <a:pt x="233781" y="28562"/>
                  </a:lnTo>
                  <a:lnTo>
                    <a:pt x="188468" y="18427"/>
                  </a:lnTo>
                  <a:lnTo>
                    <a:pt x="142379" y="10452"/>
                  </a:lnTo>
                  <a:lnTo>
                    <a:pt x="95567" y="4673"/>
                  </a:lnTo>
                  <a:lnTo>
                    <a:pt x="48082" y="1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2996" y="4343407"/>
              <a:ext cx="1880235" cy="1927225"/>
            </a:xfrm>
            <a:custGeom>
              <a:avLst/>
              <a:gdLst/>
              <a:ahLst/>
              <a:cxnLst/>
              <a:rect l="l" t="t" r="r" b="b"/>
              <a:pathLst>
                <a:path w="1880235" h="1927225">
                  <a:moveTo>
                    <a:pt x="963523" y="0"/>
                  </a:moveTo>
                  <a:lnTo>
                    <a:pt x="913676" y="1282"/>
                  </a:lnTo>
                  <a:lnTo>
                    <a:pt x="864349" y="5092"/>
                  </a:lnTo>
                  <a:lnTo>
                    <a:pt x="815644" y="11366"/>
                  </a:lnTo>
                  <a:lnTo>
                    <a:pt x="767600" y="20066"/>
                  </a:lnTo>
                  <a:lnTo>
                    <a:pt x="720318" y="31127"/>
                  </a:lnTo>
                  <a:lnTo>
                    <a:pt x="673861" y="44500"/>
                  </a:lnTo>
                  <a:lnTo>
                    <a:pt x="628307" y="60134"/>
                  </a:lnTo>
                  <a:lnTo>
                    <a:pt x="583730" y="77965"/>
                  </a:lnTo>
                  <a:lnTo>
                    <a:pt x="540207" y="97942"/>
                  </a:lnTo>
                  <a:lnTo>
                    <a:pt x="497801" y="120014"/>
                  </a:lnTo>
                  <a:lnTo>
                    <a:pt x="456603" y="144132"/>
                  </a:lnTo>
                  <a:lnTo>
                    <a:pt x="416661" y="170230"/>
                  </a:lnTo>
                  <a:lnTo>
                    <a:pt x="378078" y="198259"/>
                  </a:lnTo>
                  <a:lnTo>
                    <a:pt x="340918" y="228168"/>
                  </a:lnTo>
                  <a:lnTo>
                    <a:pt x="305257" y="259905"/>
                  </a:lnTo>
                  <a:lnTo>
                    <a:pt x="271157" y="293420"/>
                  </a:lnTo>
                  <a:lnTo>
                    <a:pt x="238696" y="328637"/>
                  </a:lnTo>
                  <a:lnTo>
                    <a:pt x="207962" y="365531"/>
                  </a:lnTo>
                  <a:lnTo>
                    <a:pt x="179031" y="404025"/>
                  </a:lnTo>
                  <a:lnTo>
                    <a:pt x="151955" y="444068"/>
                  </a:lnTo>
                  <a:lnTo>
                    <a:pt x="126822" y="485622"/>
                  </a:lnTo>
                  <a:lnTo>
                    <a:pt x="103708" y="528612"/>
                  </a:lnTo>
                  <a:lnTo>
                    <a:pt x="82676" y="572998"/>
                  </a:lnTo>
                  <a:lnTo>
                    <a:pt x="63817" y="618731"/>
                  </a:lnTo>
                  <a:lnTo>
                    <a:pt x="47193" y="665746"/>
                  </a:lnTo>
                  <a:lnTo>
                    <a:pt x="33451" y="711847"/>
                  </a:lnTo>
                  <a:lnTo>
                    <a:pt x="22110" y="758075"/>
                  </a:lnTo>
                  <a:lnTo>
                    <a:pt x="13131" y="804379"/>
                  </a:lnTo>
                  <a:lnTo>
                    <a:pt x="6476" y="850684"/>
                  </a:lnTo>
                  <a:lnTo>
                    <a:pt x="2108" y="896912"/>
                  </a:lnTo>
                  <a:lnTo>
                    <a:pt x="0" y="943000"/>
                  </a:lnTo>
                  <a:lnTo>
                    <a:pt x="114" y="988872"/>
                  </a:lnTo>
                  <a:lnTo>
                    <a:pt x="2400" y="1034465"/>
                  </a:lnTo>
                  <a:lnTo>
                    <a:pt x="6845" y="1079715"/>
                  </a:lnTo>
                  <a:lnTo>
                    <a:pt x="13398" y="1124546"/>
                  </a:lnTo>
                  <a:lnTo>
                    <a:pt x="22034" y="1168882"/>
                  </a:lnTo>
                  <a:lnTo>
                    <a:pt x="32702" y="1212659"/>
                  </a:lnTo>
                  <a:lnTo>
                    <a:pt x="45389" y="1255814"/>
                  </a:lnTo>
                  <a:lnTo>
                    <a:pt x="60032" y="1298270"/>
                  </a:lnTo>
                  <a:lnTo>
                    <a:pt x="76619" y="1339951"/>
                  </a:lnTo>
                  <a:lnTo>
                    <a:pt x="95110" y="1380794"/>
                  </a:lnTo>
                  <a:lnTo>
                    <a:pt x="115455" y="1420749"/>
                  </a:lnTo>
                  <a:lnTo>
                    <a:pt x="137642" y="1459712"/>
                  </a:lnTo>
                  <a:lnTo>
                    <a:pt x="161620" y="1497634"/>
                  </a:lnTo>
                  <a:lnTo>
                    <a:pt x="187350" y="1534439"/>
                  </a:lnTo>
                  <a:lnTo>
                    <a:pt x="214807" y="1570062"/>
                  </a:lnTo>
                  <a:lnTo>
                    <a:pt x="243954" y="1604429"/>
                  </a:lnTo>
                  <a:lnTo>
                    <a:pt x="274751" y="1637474"/>
                  </a:lnTo>
                  <a:lnTo>
                    <a:pt x="307162" y="1669122"/>
                  </a:lnTo>
                  <a:lnTo>
                    <a:pt x="341160" y="1699310"/>
                  </a:lnTo>
                  <a:lnTo>
                    <a:pt x="376694" y="1727962"/>
                  </a:lnTo>
                  <a:lnTo>
                    <a:pt x="413753" y="1755013"/>
                  </a:lnTo>
                  <a:lnTo>
                    <a:pt x="452272" y="1780400"/>
                  </a:lnTo>
                  <a:lnTo>
                    <a:pt x="492239" y="1804047"/>
                  </a:lnTo>
                  <a:lnTo>
                    <a:pt x="533615" y="1825879"/>
                  </a:lnTo>
                  <a:lnTo>
                    <a:pt x="576351" y="1845818"/>
                  </a:lnTo>
                  <a:lnTo>
                    <a:pt x="620433" y="1863826"/>
                  </a:lnTo>
                  <a:lnTo>
                    <a:pt x="665797" y="1879803"/>
                  </a:lnTo>
                  <a:lnTo>
                    <a:pt x="711898" y="1893544"/>
                  </a:lnTo>
                  <a:lnTo>
                    <a:pt x="758126" y="1904885"/>
                  </a:lnTo>
                  <a:lnTo>
                    <a:pt x="804430" y="1913864"/>
                  </a:lnTo>
                  <a:lnTo>
                    <a:pt x="850734" y="1920519"/>
                  </a:lnTo>
                  <a:lnTo>
                    <a:pt x="896962" y="1924888"/>
                  </a:lnTo>
                  <a:lnTo>
                    <a:pt x="943051" y="1926996"/>
                  </a:lnTo>
                  <a:lnTo>
                    <a:pt x="988923" y="1926894"/>
                  </a:lnTo>
                  <a:lnTo>
                    <a:pt x="1034516" y="1924596"/>
                  </a:lnTo>
                  <a:lnTo>
                    <a:pt x="1079766" y="1920151"/>
                  </a:lnTo>
                  <a:lnTo>
                    <a:pt x="1124597" y="1913597"/>
                  </a:lnTo>
                  <a:lnTo>
                    <a:pt x="1168933" y="1904974"/>
                  </a:lnTo>
                  <a:lnTo>
                    <a:pt x="1212710" y="1894293"/>
                  </a:lnTo>
                  <a:lnTo>
                    <a:pt x="1255864" y="1881619"/>
                  </a:lnTo>
                  <a:lnTo>
                    <a:pt x="1298320" y="1866963"/>
                  </a:lnTo>
                  <a:lnTo>
                    <a:pt x="1340002" y="1850377"/>
                  </a:lnTo>
                  <a:lnTo>
                    <a:pt x="1380858" y="1831898"/>
                  </a:lnTo>
                  <a:lnTo>
                    <a:pt x="1420799" y="1811540"/>
                  </a:lnTo>
                  <a:lnTo>
                    <a:pt x="1459763" y="1789353"/>
                  </a:lnTo>
                  <a:lnTo>
                    <a:pt x="1497685" y="1765388"/>
                  </a:lnTo>
                  <a:lnTo>
                    <a:pt x="1534490" y="1739645"/>
                  </a:lnTo>
                  <a:lnTo>
                    <a:pt x="1570113" y="1712188"/>
                  </a:lnTo>
                  <a:lnTo>
                    <a:pt x="1604479" y="1683054"/>
                  </a:lnTo>
                  <a:lnTo>
                    <a:pt x="1637525" y="1652257"/>
                  </a:lnTo>
                  <a:lnTo>
                    <a:pt x="1669173" y="1619834"/>
                  </a:lnTo>
                  <a:lnTo>
                    <a:pt x="1699361" y="1585849"/>
                  </a:lnTo>
                  <a:lnTo>
                    <a:pt x="1728012" y="1550301"/>
                  </a:lnTo>
                  <a:lnTo>
                    <a:pt x="1755063" y="1513255"/>
                  </a:lnTo>
                  <a:lnTo>
                    <a:pt x="1780451" y="1474724"/>
                  </a:lnTo>
                  <a:lnTo>
                    <a:pt x="1804098" y="1434757"/>
                  </a:lnTo>
                  <a:lnTo>
                    <a:pt x="1825917" y="1393393"/>
                  </a:lnTo>
                  <a:lnTo>
                    <a:pt x="1845868" y="1350657"/>
                  </a:lnTo>
                  <a:lnTo>
                    <a:pt x="1863877" y="1306576"/>
                  </a:lnTo>
                  <a:lnTo>
                    <a:pt x="1879853" y="1261211"/>
                  </a:lnTo>
                  <a:lnTo>
                    <a:pt x="963523" y="963472"/>
                  </a:lnTo>
                  <a:lnTo>
                    <a:pt x="963523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19907" y="4811267"/>
            <a:ext cx="490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30%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8217" y="5350764"/>
            <a:ext cx="490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70%</a:t>
            </a:r>
            <a:endParaRPr sz="2000">
              <a:latin typeface="SourceSansPro-Semibold"/>
              <a:cs typeface="SourceSansPro-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41647" y="4319015"/>
            <a:ext cx="2033270" cy="2030095"/>
            <a:chOff x="4041647" y="4319015"/>
            <a:chExt cx="2033270" cy="203009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1647" y="4319015"/>
              <a:ext cx="2033016" cy="20299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30852" y="4343399"/>
              <a:ext cx="963930" cy="1743075"/>
            </a:xfrm>
            <a:custGeom>
              <a:avLst/>
              <a:gdLst/>
              <a:ahLst/>
              <a:cxnLst/>
              <a:rect l="l" t="t" r="r" b="b"/>
              <a:pathLst>
                <a:path w="963929" h="1743075">
                  <a:moveTo>
                    <a:pt x="0" y="0"/>
                  </a:moveTo>
                  <a:lnTo>
                    <a:pt x="0" y="963485"/>
                  </a:lnTo>
                  <a:lnTo>
                    <a:pt x="566318" y="1742960"/>
                  </a:lnTo>
                  <a:lnTo>
                    <a:pt x="604862" y="1713445"/>
                  </a:lnTo>
                  <a:lnTo>
                    <a:pt x="641680" y="1682216"/>
                  </a:lnTo>
                  <a:lnTo>
                    <a:pt x="676706" y="1649323"/>
                  </a:lnTo>
                  <a:lnTo>
                    <a:pt x="709942" y="1614881"/>
                  </a:lnTo>
                  <a:lnTo>
                    <a:pt x="741311" y="1578940"/>
                  </a:lnTo>
                  <a:lnTo>
                    <a:pt x="770788" y="1541589"/>
                  </a:lnTo>
                  <a:lnTo>
                    <a:pt x="798334" y="1502905"/>
                  </a:lnTo>
                  <a:lnTo>
                    <a:pt x="823899" y="1462976"/>
                  </a:lnTo>
                  <a:lnTo>
                    <a:pt x="847458" y="1421866"/>
                  </a:lnTo>
                  <a:lnTo>
                    <a:pt x="868959" y="1379664"/>
                  </a:lnTo>
                  <a:lnTo>
                    <a:pt x="888377" y="1336446"/>
                  </a:lnTo>
                  <a:lnTo>
                    <a:pt x="905649" y="1292288"/>
                  </a:lnTo>
                  <a:lnTo>
                    <a:pt x="920750" y="1247267"/>
                  </a:lnTo>
                  <a:lnTo>
                    <a:pt x="933640" y="1201458"/>
                  </a:lnTo>
                  <a:lnTo>
                    <a:pt x="944283" y="1154963"/>
                  </a:lnTo>
                  <a:lnTo>
                    <a:pt x="952627" y="1107833"/>
                  </a:lnTo>
                  <a:lnTo>
                    <a:pt x="958634" y="1060157"/>
                  </a:lnTo>
                  <a:lnTo>
                    <a:pt x="962266" y="1012012"/>
                  </a:lnTo>
                  <a:lnTo>
                    <a:pt x="963485" y="963485"/>
                  </a:lnTo>
                  <a:lnTo>
                    <a:pt x="962304" y="915403"/>
                  </a:lnTo>
                  <a:lnTo>
                    <a:pt x="958799" y="867918"/>
                  </a:lnTo>
                  <a:lnTo>
                    <a:pt x="953033" y="821105"/>
                  </a:lnTo>
                  <a:lnTo>
                    <a:pt x="945057" y="775017"/>
                  </a:lnTo>
                  <a:lnTo>
                    <a:pt x="934923" y="729703"/>
                  </a:lnTo>
                  <a:lnTo>
                    <a:pt x="922693" y="685215"/>
                  </a:lnTo>
                  <a:lnTo>
                    <a:pt x="908418" y="641616"/>
                  </a:lnTo>
                  <a:lnTo>
                    <a:pt x="892136" y="598970"/>
                  </a:lnTo>
                  <a:lnTo>
                    <a:pt x="873937" y="557301"/>
                  </a:lnTo>
                  <a:lnTo>
                    <a:pt x="853846" y="516699"/>
                  </a:lnTo>
                  <a:lnTo>
                    <a:pt x="831938" y="477189"/>
                  </a:lnTo>
                  <a:lnTo>
                    <a:pt x="808266" y="438861"/>
                  </a:lnTo>
                  <a:lnTo>
                    <a:pt x="782866" y="401739"/>
                  </a:lnTo>
                  <a:lnTo>
                    <a:pt x="755815" y="365887"/>
                  </a:lnTo>
                  <a:lnTo>
                    <a:pt x="727163" y="331368"/>
                  </a:lnTo>
                  <a:lnTo>
                    <a:pt x="696950" y="298234"/>
                  </a:lnTo>
                  <a:lnTo>
                    <a:pt x="665251" y="266534"/>
                  </a:lnTo>
                  <a:lnTo>
                    <a:pt x="632117" y="236321"/>
                  </a:lnTo>
                  <a:lnTo>
                    <a:pt x="597598" y="207670"/>
                  </a:lnTo>
                  <a:lnTo>
                    <a:pt x="561746" y="180619"/>
                  </a:lnTo>
                  <a:lnTo>
                    <a:pt x="524624" y="155219"/>
                  </a:lnTo>
                  <a:lnTo>
                    <a:pt x="486283" y="131546"/>
                  </a:lnTo>
                  <a:lnTo>
                    <a:pt x="446786" y="109639"/>
                  </a:lnTo>
                  <a:lnTo>
                    <a:pt x="406184" y="89547"/>
                  </a:lnTo>
                  <a:lnTo>
                    <a:pt x="364515" y="71348"/>
                  </a:lnTo>
                  <a:lnTo>
                    <a:pt x="321868" y="55067"/>
                  </a:lnTo>
                  <a:lnTo>
                    <a:pt x="278269" y="40792"/>
                  </a:lnTo>
                  <a:lnTo>
                    <a:pt x="233781" y="28562"/>
                  </a:lnTo>
                  <a:lnTo>
                    <a:pt x="188468" y="18427"/>
                  </a:lnTo>
                  <a:lnTo>
                    <a:pt x="142379" y="10452"/>
                  </a:lnTo>
                  <a:lnTo>
                    <a:pt x="95567" y="4673"/>
                  </a:lnTo>
                  <a:lnTo>
                    <a:pt x="48082" y="1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67305" y="4343401"/>
              <a:ext cx="1530350" cy="1927225"/>
            </a:xfrm>
            <a:custGeom>
              <a:avLst/>
              <a:gdLst/>
              <a:ahLst/>
              <a:cxnLst/>
              <a:rect l="l" t="t" r="r" b="b"/>
              <a:pathLst>
                <a:path w="1530350" h="1927225">
                  <a:moveTo>
                    <a:pt x="963549" y="0"/>
                  </a:moveTo>
                  <a:lnTo>
                    <a:pt x="912812" y="1333"/>
                  </a:lnTo>
                  <a:lnTo>
                    <a:pt x="862380" y="5321"/>
                  </a:lnTo>
                  <a:lnTo>
                    <a:pt x="812368" y="11938"/>
                  </a:lnTo>
                  <a:lnTo>
                    <a:pt x="762876" y="21132"/>
                  </a:lnTo>
                  <a:lnTo>
                    <a:pt x="713994" y="32880"/>
                  </a:lnTo>
                  <a:lnTo>
                    <a:pt x="665810" y="47155"/>
                  </a:lnTo>
                  <a:lnTo>
                    <a:pt x="618451" y="63919"/>
                  </a:lnTo>
                  <a:lnTo>
                    <a:pt x="571995" y="83146"/>
                  </a:lnTo>
                  <a:lnTo>
                    <a:pt x="526542" y="104800"/>
                  </a:lnTo>
                  <a:lnTo>
                    <a:pt x="482193" y="128854"/>
                  </a:lnTo>
                  <a:lnTo>
                    <a:pt x="439051" y="155270"/>
                  </a:lnTo>
                  <a:lnTo>
                    <a:pt x="397217" y="184010"/>
                  </a:lnTo>
                  <a:lnTo>
                    <a:pt x="359003" y="213233"/>
                  </a:lnTo>
                  <a:lnTo>
                    <a:pt x="322656" y="243967"/>
                  </a:lnTo>
                  <a:lnTo>
                    <a:pt x="288175" y="276148"/>
                  </a:lnTo>
                  <a:lnTo>
                    <a:pt x="255574" y="309689"/>
                  </a:lnTo>
                  <a:lnTo>
                    <a:pt x="224866" y="344525"/>
                  </a:lnTo>
                  <a:lnTo>
                    <a:pt x="196075" y="380580"/>
                  </a:lnTo>
                  <a:lnTo>
                    <a:pt x="169189" y="417753"/>
                  </a:lnTo>
                  <a:lnTo>
                    <a:pt x="144246" y="455993"/>
                  </a:lnTo>
                  <a:lnTo>
                    <a:pt x="121246" y="495211"/>
                  </a:lnTo>
                  <a:lnTo>
                    <a:pt x="100203" y="535317"/>
                  </a:lnTo>
                  <a:lnTo>
                    <a:pt x="81127" y="576262"/>
                  </a:lnTo>
                  <a:lnTo>
                    <a:pt x="64020" y="617956"/>
                  </a:lnTo>
                  <a:lnTo>
                    <a:pt x="48920" y="660323"/>
                  </a:lnTo>
                  <a:lnTo>
                    <a:pt x="35826" y="703275"/>
                  </a:lnTo>
                  <a:lnTo>
                    <a:pt x="24739" y="746747"/>
                  </a:lnTo>
                  <a:lnTo>
                    <a:pt x="15684" y="790663"/>
                  </a:lnTo>
                  <a:lnTo>
                    <a:pt x="8674" y="834936"/>
                  </a:lnTo>
                  <a:lnTo>
                    <a:pt x="3708" y="879500"/>
                  </a:lnTo>
                  <a:lnTo>
                    <a:pt x="812" y="924280"/>
                  </a:lnTo>
                  <a:lnTo>
                    <a:pt x="0" y="969175"/>
                  </a:lnTo>
                  <a:lnTo>
                    <a:pt x="1282" y="1014133"/>
                  </a:lnTo>
                  <a:lnTo>
                    <a:pt x="4660" y="1059065"/>
                  </a:lnTo>
                  <a:lnTo>
                    <a:pt x="10147" y="1103909"/>
                  </a:lnTo>
                  <a:lnTo>
                    <a:pt x="17767" y="1148562"/>
                  </a:lnTo>
                  <a:lnTo>
                    <a:pt x="27533" y="1192961"/>
                  </a:lnTo>
                  <a:lnTo>
                    <a:pt x="39433" y="1237043"/>
                  </a:lnTo>
                  <a:lnTo>
                    <a:pt x="53517" y="1280706"/>
                  </a:lnTo>
                  <a:lnTo>
                    <a:pt x="69761" y="1323886"/>
                  </a:lnTo>
                  <a:lnTo>
                    <a:pt x="88201" y="1366507"/>
                  </a:lnTo>
                  <a:lnTo>
                    <a:pt x="108839" y="1408480"/>
                  </a:lnTo>
                  <a:lnTo>
                    <a:pt x="131686" y="1449743"/>
                  </a:lnTo>
                  <a:lnTo>
                    <a:pt x="156756" y="1490205"/>
                  </a:lnTo>
                  <a:lnTo>
                    <a:pt x="184073" y="1529803"/>
                  </a:lnTo>
                  <a:lnTo>
                    <a:pt x="213296" y="1568018"/>
                  </a:lnTo>
                  <a:lnTo>
                    <a:pt x="244030" y="1604365"/>
                  </a:lnTo>
                  <a:lnTo>
                    <a:pt x="276212" y="1638846"/>
                  </a:lnTo>
                  <a:lnTo>
                    <a:pt x="309753" y="1671447"/>
                  </a:lnTo>
                  <a:lnTo>
                    <a:pt x="344589" y="1702155"/>
                  </a:lnTo>
                  <a:lnTo>
                    <a:pt x="380631" y="1730946"/>
                  </a:lnTo>
                  <a:lnTo>
                    <a:pt x="417817" y="1757832"/>
                  </a:lnTo>
                  <a:lnTo>
                    <a:pt x="456044" y="1782775"/>
                  </a:lnTo>
                  <a:lnTo>
                    <a:pt x="495261" y="1805774"/>
                  </a:lnTo>
                  <a:lnTo>
                    <a:pt x="535381" y="1826818"/>
                  </a:lnTo>
                  <a:lnTo>
                    <a:pt x="576326" y="1845906"/>
                  </a:lnTo>
                  <a:lnTo>
                    <a:pt x="618020" y="1863001"/>
                  </a:lnTo>
                  <a:lnTo>
                    <a:pt x="660374" y="1878101"/>
                  </a:lnTo>
                  <a:lnTo>
                    <a:pt x="703338" y="1891207"/>
                  </a:lnTo>
                  <a:lnTo>
                    <a:pt x="746810" y="1902294"/>
                  </a:lnTo>
                  <a:lnTo>
                    <a:pt x="790727" y="1911350"/>
                  </a:lnTo>
                  <a:lnTo>
                    <a:pt x="834999" y="1918360"/>
                  </a:lnTo>
                  <a:lnTo>
                    <a:pt x="879563" y="1923313"/>
                  </a:lnTo>
                  <a:lnTo>
                    <a:pt x="924331" y="1926208"/>
                  </a:lnTo>
                  <a:lnTo>
                    <a:pt x="969238" y="1927021"/>
                  </a:lnTo>
                  <a:lnTo>
                    <a:pt x="1014196" y="1925751"/>
                  </a:lnTo>
                  <a:lnTo>
                    <a:pt x="1059129" y="1922373"/>
                  </a:lnTo>
                  <a:lnTo>
                    <a:pt x="1103960" y="1916887"/>
                  </a:lnTo>
                  <a:lnTo>
                    <a:pt x="1148626" y="1909267"/>
                  </a:lnTo>
                  <a:lnTo>
                    <a:pt x="1193025" y="1899500"/>
                  </a:lnTo>
                  <a:lnTo>
                    <a:pt x="1237107" y="1887588"/>
                  </a:lnTo>
                  <a:lnTo>
                    <a:pt x="1280769" y="1873516"/>
                  </a:lnTo>
                  <a:lnTo>
                    <a:pt x="1323949" y="1857273"/>
                  </a:lnTo>
                  <a:lnTo>
                    <a:pt x="1366558" y="1838833"/>
                  </a:lnTo>
                  <a:lnTo>
                    <a:pt x="1408544" y="1818195"/>
                  </a:lnTo>
                  <a:lnTo>
                    <a:pt x="1449806" y="1795348"/>
                  </a:lnTo>
                  <a:lnTo>
                    <a:pt x="1490268" y="1770278"/>
                  </a:lnTo>
                  <a:lnTo>
                    <a:pt x="1529867" y="1742960"/>
                  </a:lnTo>
                  <a:lnTo>
                    <a:pt x="963549" y="963485"/>
                  </a:lnTo>
                  <a:lnTo>
                    <a:pt x="963549" y="0"/>
                  </a:lnTo>
                  <a:close/>
                </a:path>
              </a:pathLst>
            </a:custGeom>
            <a:solidFill>
              <a:srgbClr val="5E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23789" y="5030723"/>
            <a:ext cx="490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40%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45127" y="5253228"/>
            <a:ext cx="490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60%</a:t>
            </a:r>
            <a:endParaRPr sz="2000">
              <a:latin typeface="SourceSansPro-Semibold"/>
              <a:cs typeface="SourceSansPro-Semibol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67728" y="4319015"/>
            <a:ext cx="2033270" cy="2030095"/>
            <a:chOff x="6967728" y="4319015"/>
            <a:chExt cx="2033270" cy="203009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728" y="4319015"/>
              <a:ext cx="2033016" cy="20299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93963" y="4343399"/>
              <a:ext cx="1927225" cy="1927225"/>
            </a:xfrm>
            <a:custGeom>
              <a:avLst/>
              <a:gdLst/>
              <a:ahLst/>
              <a:cxnLst/>
              <a:rect l="l" t="t" r="r" b="b"/>
              <a:pathLst>
                <a:path w="1927225" h="1927225">
                  <a:moveTo>
                    <a:pt x="963485" y="0"/>
                  </a:moveTo>
                  <a:lnTo>
                    <a:pt x="963485" y="963485"/>
                  </a:lnTo>
                  <a:lnTo>
                    <a:pt x="47155" y="665746"/>
                  </a:lnTo>
                  <a:lnTo>
                    <a:pt x="32816" y="714171"/>
                  </a:lnTo>
                  <a:lnTo>
                    <a:pt x="21043" y="763206"/>
                  </a:lnTo>
                  <a:lnTo>
                    <a:pt x="11861" y="812761"/>
                  </a:lnTo>
                  <a:lnTo>
                    <a:pt x="5283" y="862723"/>
                  </a:lnTo>
                  <a:lnTo>
                    <a:pt x="1320" y="913003"/>
                  </a:lnTo>
                  <a:lnTo>
                    <a:pt x="0" y="963485"/>
                  </a:lnTo>
                  <a:lnTo>
                    <a:pt x="1181" y="1011567"/>
                  </a:lnTo>
                  <a:lnTo>
                    <a:pt x="4673" y="1059053"/>
                  </a:lnTo>
                  <a:lnTo>
                    <a:pt x="10452" y="1105865"/>
                  </a:lnTo>
                  <a:lnTo>
                    <a:pt x="18427" y="1151953"/>
                  </a:lnTo>
                  <a:lnTo>
                    <a:pt x="28562" y="1197267"/>
                  </a:lnTo>
                  <a:lnTo>
                    <a:pt x="40792" y="1241755"/>
                  </a:lnTo>
                  <a:lnTo>
                    <a:pt x="55067" y="1285354"/>
                  </a:lnTo>
                  <a:lnTo>
                    <a:pt x="71348" y="1328000"/>
                  </a:lnTo>
                  <a:lnTo>
                    <a:pt x="89547" y="1369669"/>
                  </a:lnTo>
                  <a:lnTo>
                    <a:pt x="109639" y="1410271"/>
                  </a:lnTo>
                  <a:lnTo>
                    <a:pt x="131546" y="1449768"/>
                  </a:lnTo>
                  <a:lnTo>
                    <a:pt x="155219" y="1488109"/>
                  </a:lnTo>
                  <a:lnTo>
                    <a:pt x="180619" y="1525231"/>
                  </a:lnTo>
                  <a:lnTo>
                    <a:pt x="207670" y="1561084"/>
                  </a:lnTo>
                  <a:lnTo>
                    <a:pt x="236321" y="1595602"/>
                  </a:lnTo>
                  <a:lnTo>
                    <a:pt x="266534" y="1628736"/>
                  </a:lnTo>
                  <a:lnTo>
                    <a:pt x="298234" y="1660436"/>
                  </a:lnTo>
                  <a:lnTo>
                    <a:pt x="331368" y="1690649"/>
                  </a:lnTo>
                  <a:lnTo>
                    <a:pt x="365887" y="1719300"/>
                  </a:lnTo>
                  <a:lnTo>
                    <a:pt x="401739" y="1746351"/>
                  </a:lnTo>
                  <a:lnTo>
                    <a:pt x="438861" y="1771751"/>
                  </a:lnTo>
                  <a:lnTo>
                    <a:pt x="477189" y="1795424"/>
                  </a:lnTo>
                  <a:lnTo>
                    <a:pt x="516699" y="1817331"/>
                  </a:lnTo>
                  <a:lnTo>
                    <a:pt x="557301" y="1837423"/>
                  </a:lnTo>
                  <a:lnTo>
                    <a:pt x="598957" y="1855622"/>
                  </a:lnTo>
                  <a:lnTo>
                    <a:pt x="641616" y="1871891"/>
                  </a:lnTo>
                  <a:lnTo>
                    <a:pt x="685215" y="1886178"/>
                  </a:lnTo>
                  <a:lnTo>
                    <a:pt x="729703" y="1898408"/>
                  </a:lnTo>
                  <a:lnTo>
                    <a:pt x="775017" y="1908543"/>
                  </a:lnTo>
                  <a:lnTo>
                    <a:pt x="821105" y="1916518"/>
                  </a:lnTo>
                  <a:lnTo>
                    <a:pt x="867918" y="1922297"/>
                  </a:lnTo>
                  <a:lnTo>
                    <a:pt x="915403" y="1925789"/>
                  </a:lnTo>
                  <a:lnTo>
                    <a:pt x="963485" y="1926970"/>
                  </a:lnTo>
                  <a:lnTo>
                    <a:pt x="1011567" y="1925789"/>
                  </a:lnTo>
                  <a:lnTo>
                    <a:pt x="1059053" y="1922297"/>
                  </a:lnTo>
                  <a:lnTo>
                    <a:pt x="1105865" y="1916518"/>
                  </a:lnTo>
                  <a:lnTo>
                    <a:pt x="1151953" y="1908543"/>
                  </a:lnTo>
                  <a:lnTo>
                    <a:pt x="1197267" y="1898408"/>
                  </a:lnTo>
                  <a:lnTo>
                    <a:pt x="1241755" y="1886178"/>
                  </a:lnTo>
                  <a:lnTo>
                    <a:pt x="1285354" y="1871891"/>
                  </a:lnTo>
                  <a:lnTo>
                    <a:pt x="1328000" y="1855622"/>
                  </a:lnTo>
                  <a:lnTo>
                    <a:pt x="1369669" y="1837423"/>
                  </a:lnTo>
                  <a:lnTo>
                    <a:pt x="1410271" y="1817331"/>
                  </a:lnTo>
                  <a:lnTo>
                    <a:pt x="1449781" y="1795424"/>
                  </a:lnTo>
                  <a:lnTo>
                    <a:pt x="1488109" y="1771751"/>
                  </a:lnTo>
                  <a:lnTo>
                    <a:pt x="1525231" y="1746351"/>
                  </a:lnTo>
                  <a:lnTo>
                    <a:pt x="1561084" y="1719300"/>
                  </a:lnTo>
                  <a:lnTo>
                    <a:pt x="1595602" y="1690649"/>
                  </a:lnTo>
                  <a:lnTo>
                    <a:pt x="1628736" y="1660436"/>
                  </a:lnTo>
                  <a:lnTo>
                    <a:pt x="1660436" y="1628736"/>
                  </a:lnTo>
                  <a:lnTo>
                    <a:pt x="1690636" y="1595602"/>
                  </a:lnTo>
                  <a:lnTo>
                    <a:pt x="1719300" y="1561084"/>
                  </a:lnTo>
                  <a:lnTo>
                    <a:pt x="1746351" y="1525231"/>
                  </a:lnTo>
                  <a:lnTo>
                    <a:pt x="1771751" y="1488109"/>
                  </a:lnTo>
                  <a:lnTo>
                    <a:pt x="1795424" y="1449768"/>
                  </a:lnTo>
                  <a:lnTo>
                    <a:pt x="1817331" y="1410271"/>
                  </a:lnTo>
                  <a:lnTo>
                    <a:pt x="1837423" y="1369669"/>
                  </a:lnTo>
                  <a:lnTo>
                    <a:pt x="1855622" y="1328000"/>
                  </a:lnTo>
                  <a:lnTo>
                    <a:pt x="1871903" y="1285354"/>
                  </a:lnTo>
                  <a:lnTo>
                    <a:pt x="1886178" y="1241755"/>
                  </a:lnTo>
                  <a:lnTo>
                    <a:pt x="1898408" y="1197267"/>
                  </a:lnTo>
                  <a:lnTo>
                    <a:pt x="1908543" y="1151953"/>
                  </a:lnTo>
                  <a:lnTo>
                    <a:pt x="1916518" y="1105865"/>
                  </a:lnTo>
                  <a:lnTo>
                    <a:pt x="1922297" y="1059053"/>
                  </a:lnTo>
                  <a:lnTo>
                    <a:pt x="1925789" y="1011567"/>
                  </a:lnTo>
                  <a:lnTo>
                    <a:pt x="1926971" y="963485"/>
                  </a:lnTo>
                  <a:lnTo>
                    <a:pt x="1925789" y="915403"/>
                  </a:lnTo>
                  <a:lnTo>
                    <a:pt x="1922297" y="867918"/>
                  </a:lnTo>
                  <a:lnTo>
                    <a:pt x="1916518" y="821105"/>
                  </a:lnTo>
                  <a:lnTo>
                    <a:pt x="1908543" y="775017"/>
                  </a:lnTo>
                  <a:lnTo>
                    <a:pt x="1898408" y="729703"/>
                  </a:lnTo>
                  <a:lnTo>
                    <a:pt x="1886178" y="685215"/>
                  </a:lnTo>
                  <a:lnTo>
                    <a:pt x="1871903" y="641616"/>
                  </a:lnTo>
                  <a:lnTo>
                    <a:pt x="1855622" y="598970"/>
                  </a:lnTo>
                  <a:lnTo>
                    <a:pt x="1837423" y="557301"/>
                  </a:lnTo>
                  <a:lnTo>
                    <a:pt x="1817331" y="516699"/>
                  </a:lnTo>
                  <a:lnTo>
                    <a:pt x="1795424" y="477189"/>
                  </a:lnTo>
                  <a:lnTo>
                    <a:pt x="1771751" y="438861"/>
                  </a:lnTo>
                  <a:lnTo>
                    <a:pt x="1746351" y="401739"/>
                  </a:lnTo>
                  <a:lnTo>
                    <a:pt x="1719300" y="365887"/>
                  </a:lnTo>
                  <a:lnTo>
                    <a:pt x="1690636" y="331368"/>
                  </a:lnTo>
                  <a:lnTo>
                    <a:pt x="1660436" y="298234"/>
                  </a:lnTo>
                  <a:lnTo>
                    <a:pt x="1628736" y="266534"/>
                  </a:lnTo>
                  <a:lnTo>
                    <a:pt x="1595602" y="236321"/>
                  </a:lnTo>
                  <a:lnTo>
                    <a:pt x="1561084" y="207670"/>
                  </a:lnTo>
                  <a:lnTo>
                    <a:pt x="1525231" y="180619"/>
                  </a:lnTo>
                  <a:lnTo>
                    <a:pt x="1488109" y="155219"/>
                  </a:lnTo>
                  <a:lnTo>
                    <a:pt x="1449781" y="131546"/>
                  </a:lnTo>
                  <a:lnTo>
                    <a:pt x="1410271" y="109639"/>
                  </a:lnTo>
                  <a:lnTo>
                    <a:pt x="1369669" y="89547"/>
                  </a:lnTo>
                  <a:lnTo>
                    <a:pt x="1328000" y="71348"/>
                  </a:lnTo>
                  <a:lnTo>
                    <a:pt x="1285354" y="55067"/>
                  </a:lnTo>
                  <a:lnTo>
                    <a:pt x="1241755" y="40792"/>
                  </a:lnTo>
                  <a:lnTo>
                    <a:pt x="1197267" y="28562"/>
                  </a:lnTo>
                  <a:lnTo>
                    <a:pt x="1151953" y="18427"/>
                  </a:lnTo>
                  <a:lnTo>
                    <a:pt x="1105865" y="10452"/>
                  </a:lnTo>
                  <a:lnTo>
                    <a:pt x="1059053" y="4673"/>
                  </a:lnTo>
                  <a:lnTo>
                    <a:pt x="1011567" y="1181"/>
                  </a:lnTo>
                  <a:lnTo>
                    <a:pt x="963485" y="0"/>
                  </a:lnTo>
                  <a:close/>
                </a:path>
              </a:pathLst>
            </a:custGeom>
            <a:solidFill>
              <a:srgbClr val="5EB345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41120" y="4343404"/>
              <a:ext cx="916940" cy="963930"/>
            </a:xfrm>
            <a:custGeom>
              <a:avLst/>
              <a:gdLst/>
              <a:ahLst/>
              <a:cxnLst/>
              <a:rect l="l" t="t" r="r" b="b"/>
              <a:pathLst>
                <a:path w="916940" h="963929">
                  <a:moveTo>
                    <a:pt x="916330" y="0"/>
                  </a:moveTo>
                  <a:lnTo>
                    <a:pt x="866482" y="1282"/>
                  </a:lnTo>
                  <a:lnTo>
                    <a:pt x="817156" y="5092"/>
                  </a:lnTo>
                  <a:lnTo>
                    <a:pt x="768451" y="11366"/>
                  </a:lnTo>
                  <a:lnTo>
                    <a:pt x="720407" y="20066"/>
                  </a:lnTo>
                  <a:lnTo>
                    <a:pt x="673125" y="31127"/>
                  </a:lnTo>
                  <a:lnTo>
                    <a:pt x="626668" y="44500"/>
                  </a:lnTo>
                  <a:lnTo>
                    <a:pt x="581113" y="60121"/>
                  </a:lnTo>
                  <a:lnTo>
                    <a:pt x="536536" y="77965"/>
                  </a:lnTo>
                  <a:lnTo>
                    <a:pt x="493014" y="97942"/>
                  </a:lnTo>
                  <a:lnTo>
                    <a:pt x="450608" y="120014"/>
                  </a:lnTo>
                  <a:lnTo>
                    <a:pt x="409397" y="144132"/>
                  </a:lnTo>
                  <a:lnTo>
                    <a:pt x="369468" y="170230"/>
                  </a:lnTo>
                  <a:lnTo>
                    <a:pt x="330885" y="198259"/>
                  </a:lnTo>
                  <a:lnTo>
                    <a:pt x="293725" y="228168"/>
                  </a:lnTo>
                  <a:lnTo>
                    <a:pt x="258051" y="259905"/>
                  </a:lnTo>
                  <a:lnTo>
                    <a:pt x="223951" y="293420"/>
                  </a:lnTo>
                  <a:lnTo>
                    <a:pt x="191503" y="328637"/>
                  </a:lnTo>
                  <a:lnTo>
                    <a:pt x="160769" y="365531"/>
                  </a:lnTo>
                  <a:lnTo>
                    <a:pt x="131826" y="404025"/>
                  </a:lnTo>
                  <a:lnTo>
                    <a:pt x="104749" y="444068"/>
                  </a:lnTo>
                  <a:lnTo>
                    <a:pt x="79616" y="485622"/>
                  </a:lnTo>
                  <a:lnTo>
                    <a:pt x="56502" y="528612"/>
                  </a:lnTo>
                  <a:lnTo>
                    <a:pt x="35483" y="572998"/>
                  </a:lnTo>
                  <a:lnTo>
                    <a:pt x="16624" y="618731"/>
                  </a:lnTo>
                  <a:lnTo>
                    <a:pt x="0" y="665746"/>
                  </a:lnTo>
                  <a:lnTo>
                    <a:pt x="916330" y="963485"/>
                  </a:lnTo>
                  <a:lnTo>
                    <a:pt x="916330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106795" y="5292852"/>
            <a:ext cx="490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80%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32095" y="4652771"/>
            <a:ext cx="490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20%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55029" y="6536435"/>
            <a:ext cx="994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Source Sans Pro"/>
                <a:cs typeface="Source Sans Pro"/>
              </a:rPr>
              <a:t>AGGRESSIVE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49107" y="3262884"/>
            <a:ext cx="2414270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Types</a:t>
            </a:r>
            <a:r>
              <a:rPr sz="2000" b="1" spc="-1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of </a:t>
            </a:r>
            <a:r>
              <a:rPr sz="20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investors</a:t>
            </a:r>
            <a:endParaRPr sz="2000">
              <a:latin typeface="SourceSansPro-Semibold"/>
              <a:cs typeface="SourceSansPro-Semi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SourceSansPro-Semibold"/>
              <a:cs typeface="SourceSansPro-Semibold"/>
            </a:endParaRPr>
          </a:p>
          <a:p>
            <a:pPr marL="12700">
              <a:lnSpc>
                <a:spcPct val="100000"/>
              </a:lnSpc>
              <a:tabLst>
                <a:tab pos="1824989" algn="l"/>
              </a:tabLst>
            </a:pPr>
            <a:r>
              <a:rPr sz="1600" b="1" spc="-10" dirty="0">
                <a:latin typeface="SourceSansPro-Semibold"/>
                <a:cs typeface="SourceSansPro-Semibold"/>
              </a:rPr>
              <a:t>Bonds</a:t>
            </a:r>
            <a:r>
              <a:rPr sz="1600" b="1" dirty="0">
                <a:latin typeface="SourceSansPro-Semibold"/>
                <a:cs typeface="SourceSansPro-Semibold"/>
              </a:rPr>
              <a:t>	</a:t>
            </a:r>
            <a:r>
              <a:rPr sz="1600" b="1" spc="-10" dirty="0">
                <a:latin typeface="SourceSansPro-Semibold"/>
                <a:cs typeface="SourceSansPro-Semibold"/>
              </a:rPr>
              <a:t>Stocks</a:t>
            </a:r>
            <a:endParaRPr sz="1600">
              <a:latin typeface="SourceSansPro-Semibold"/>
              <a:cs typeface="SourceSansPro-Semibol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6826" y="517631"/>
            <a:ext cx="174180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Fundamental</a:t>
            </a:r>
            <a:r>
              <a:rPr sz="1350" spc="2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principles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20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Reduce</a:t>
            </a:r>
            <a:r>
              <a:rPr spc="5" dirty="0"/>
              <a:t> </a:t>
            </a:r>
            <a:r>
              <a:rPr dirty="0"/>
              <a:t>risk</a:t>
            </a:r>
            <a:r>
              <a:rPr spc="5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dirty="0"/>
              <a:t>you</a:t>
            </a:r>
            <a:r>
              <a:rPr spc="10" dirty="0"/>
              <a:t> </a:t>
            </a:r>
            <a:r>
              <a:rPr dirty="0"/>
              <a:t>get</a:t>
            </a:r>
            <a:r>
              <a:rPr spc="5" dirty="0"/>
              <a:t> </a:t>
            </a:r>
            <a:r>
              <a:rPr dirty="0"/>
              <a:t>close</a:t>
            </a:r>
            <a:r>
              <a:rPr spc="1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your</a:t>
            </a:r>
            <a:r>
              <a:rPr spc="5" dirty="0"/>
              <a:t> </a:t>
            </a:r>
            <a:r>
              <a:rPr spc="-10" dirty="0"/>
              <a:t>goals</a:t>
            </a:r>
          </a:p>
        </p:txBody>
      </p:sp>
      <p:sp>
        <p:nvSpPr>
          <p:cNvPr id="6" name="object 6"/>
          <p:cNvSpPr/>
          <p:nvPr/>
        </p:nvSpPr>
        <p:spPr>
          <a:xfrm>
            <a:off x="619036" y="5725426"/>
            <a:ext cx="2916555" cy="391160"/>
          </a:xfrm>
          <a:custGeom>
            <a:avLst/>
            <a:gdLst/>
            <a:ahLst/>
            <a:cxnLst/>
            <a:rect l="l" t="t" r="r" b="b"/>
            <a:pathLst>
              <a:path w="2916554" h="391160">
                <a:moveTo>
                  <a:pt x="2916466" y="65125"/>
                </a:moveTo>
                <a:lnTo>
                  <a:pt x="2911348" y="39776"/>
                </a:lnTo>
                <a:lnTo>
                  <a:pt x="2897390" y="19075"/>
                </a:lnTo>
                <a:lnTo>
                  <a:pt x="2876689" y="5118"/>
                </a:lnTo>
                <a:lnTo>
                  <a:pt x="2851340" y="0"/>
                </a:lnTo>
                <a:lnTo>
                  <a:pt x="65125" y="0"/>
                </a:lnTo>
                <a:lnTo>
                  <a:pt x="39776" y="5118"/>
                </a:lnTo>
                <a:lnTo>
                  <a:pt x="19075" y="19075"/>
                </a:lnTo>
                <a:lnTo>
                  <a:pt x="5118" y="39776"/>
                </a:lnTo>
                <a:lnTo>
                  <a:pt x="0" y="65125"/>
                </a:lnTo>
                <a:lnTo>
                  <a:pt x="0" y="325628"/>
                </a:lnTo>
                <a:lnTo>
                  <a:pt x="5118" y="350977"/>
                </a:lnTo>
                <a:lnTo>
                  <a:pt x="19075" y="371690"/>
                </a:lnTo>
                <a:lnTo>
                  <a:pt x="39776" y="385648"/>
                </a:lnTo>
                <a:lnTo>
                  <a:pt x="65125" y="390766"/>
                </a:lnTo>
                <a:lnTo>
                  <a:pt x="2851340" y="390766"/>
                </a:lnTo>
                <a:lnTo>
                  <a:pt x="2876689" y="385648"/>
                </a:lnTo>
                <a:lnTo>
                  <a:pt x="2897390" y="371690"/>
                </a:lnTo>
                <a:lnTo>
                  <a:pt x="2911348" y="350977"/>
                </a:lnTo>
                <a:lnTo>
                  <a:pt x="2916466" y="325628"/>
                </a:lnTo>
                <a:lnTo>
                  <a:pt x="2916466" y="65125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8792" y="5740907"/>
            <a:ext cx="2284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Risk/return</a:t>
            </a:r>
            <a:r>
              <a:rPr sz="2000" b="1" spc="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trade-</a:t>
            </a:r>
            <a:r>
              <a:rPr sz="2000" b="1" spc="-2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off</a:t>
            </a:r>
            <a:endParaRPr sz="2000">
              <a:latin typeface="SourceSansPro-Semibold"/>
              <a:cs typeface="SourceSansPro-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0895" y="2396547"/>
            <a:ext cx="2533015" cy="2531110"/>
            <a:chOff x="710895" y="2396547"/>
            <a:chExt cx="2533015" cy="2531110"/>
          </a:xfrm>
        </p:grpSpPr>
        <p:sp>
          <p:nvSpPr>
            <p:cNvPr id="9" name="object 9"/>
            <p:cNvSpPr/>
            <p:nvPr/>
          </p:nvSpPr>
          <p:spPr>
            <a:xfrm>
              <a:off x="782561" y="2929254"/>
              <a:ext cx="1903730" cy="1912620"/>
            </a:xfrm>
            <a:custGeom>
              <a:avLst/>
              <a:gdLst/>
              <a:ahLst/>
              <a:cxnLst/>
              <a:rect l="l" t="t" r="r" b="b"/>
              <a:pathLst>
                <a:path w="1903730" h="1912620">
                  <a:moveTo>
                    <a:pt x="20904" y="1898510"/>
                  </a:moveTo>
                  <a:lnTo>
                    <a:pt x="13449" y="1891093"/>
                  </a:lnTo>
                  <a:lnTo>
                    <a:pt x="7416" y="1891106"/>
                  </a:lnTo>
                  <a:lnTo>
                    <a:pt x="50" y="1898510"/>
                  </a:lnTo>
                  <a:lnTo>
                    <a:pt x="0" y="1904606"/>
                  </a:lnTo>
                  <a:lnTo>
                    <a:pt x="7454" y="1912035"/>
                  </a:lnTo>
                  <a:lnTo>
                    <a:pt x="13487" y="1912023"/>
                  </a:lnTo>
                  <a:lnTo>
                    <a:pt x="20853" y="1904606"/>
                  </a:lnTo>
                  <a:lnTo>
                    <a:pt x="20904" y="1898510"/>
                  </a:lnTo>
                  <a:close/>
                </a:path>
                <a:path w="1903730" h="1912620">
                  <a:moveTo>
                    <a:pt x="47802" y="1871497"/>
                  </a:moveTo>
                  <a:lnTo>
                    <a:pt x="40347" y="1864080"/>
                  </a:lnTo>
                  <a:lnTo>
                    <a:pt x="34315" y="1864093"/>
                  </a:lnTo>
                  <a:lnTo>
                    <a:pt x="26936" y="1871497"/>
                  </a:lnTo>
                  <a:lnTo>
                    <a:pt x="26885" y="1877593"/>
                  </a:lnTo>
                  <a:lnTo>
                    <a:pt x="34340" y="1885010"/>
                  </a:lnTo>
                  <a:lnTo>
                    <a:pt x="40373" y="1884997"/>
                  </a:lnTo>
                  <a:lnTo>
                    <a:pt x="47752" y="1877593"/>
                  </a:lnTo>
                  <a:lnTo>
                    <a:pt x="47802" y="1871497"/>
                  </a:lnTo>
                  <a:close/>
                </a:path>
                <a:path w="1903730" h="1912620">
                  <a:moveTo>
                    <a:pt x="74688" y="1844484"/>
                  </a:moveTo>
                  <a:lnTo>
                    <a:pt x="67233" y="1837067"/>
                  </a:lnTo>
                  <a:lnTo>
                    <a:pt x="61201" y="1837080"/>
                  </a:lnTo>
                  <a:lnTo>
                    <a:pt x="53835" y="1844484"/>
                  </a:lnTo>
                  <a:lnTo>
                    <a:pt x="53784" y="1850580"/>
                  </a:lnTo>
                  <a:lnTo>
                    <a:pt x="61239" y="1857997"/>
                  </a:lnTo>
                  <a:lnTo>
                    <a:pt x="67271" y="1857984"/>
                  </a:lnTo>
                  <a:lnTo>
                    <a:pt x="74637" y="1850580"/>
                  </a:lnTo>
                  <a:lnTo>
                    <a:pt x="74688" y="1844484"/>
                  </a:lnTo>
                  <a:close/>
                </a:path>
                <a:path w="1903730" h="1912620">
                  <a:moveTo>
                    <a:pt x="101587" y="1817471"/>
                  </a:moveTo>
                  <a:lnTo>
                    <a:pt x="94132" y="1810042"/>
                  </a:lnTo>
                  <a:lnTo>
                    <a:pt x="88099" y="1810054"/>
                  </a:lnTo>
                  <a:lnTo>
                    <a:pt x="80721" y="1817471"/>
                  </a:lnTo>
                  <a:lnTo>
                    <a:pt x="80670" y="1823567"/>
                  </a:lnTo>
                  <a:lnTo>
                    <a:pt x="88138" y="1830984"/>
                  </a:lnTo>
                  <a:lnTo>
                    <a:pt x="94157" y="1830971"/>
                  </a:lnTo>
                  <a:lnTo>
                    <a:pt x="101536" y="1823567"/>
                  </a:lnTo>
                  <a:lnTo>
                    <a:pt x="101587" y="1817471"/>
                  </a:lnTo>
                  <a:close/>
                </a:path>
                <a:path w="1903730" h="1912620">
                  <a:moveTo>
                    <a:pt x="128473" y="1790458"/>
                  </a:moveTo>
                  <a:lnTo>
                    <a:pt x="121018" y="1783029"/>
                  </a:lnTo>
                  <a:lnTo>
                    <a:pt x="114985" y="1783041"/>
                  </a:lnTo>
                  <a:lnTo>
                    <a:pt x="107607" y="1790458"/>
                  </a:lnTo>
                  <a:lnTo>
                    <a:pt x="107569" y="1796542"/>
                  </a:lnTo>
                  <a:lnTo>
                    <a:pt x="115023" y="1803971"/>
                  </a:lnTo>
                  <a:lnTo>
                    <a:pt x="121056" y="1803958"/>
                  </a:lnTo>
                  <a:lnTo>
                    <a:pt x="128422" y="1796542"/>
                  </a:lnTo>
                  <a:lnTo>
                    <a:pt x="128473" y="1790458"/>
                  </a:lnTo>
                  <a:close/>
                </a:path>
                <a:path w="1903730" h="1912620">
                  <a:moveTo>
                    <a:pt x="155371" y="1763433"/>
                  </a:moveTo>
                  <a:lnTo>
                    <a:pt x="147916" y="1756016"/>
                  </a:lnTo>
                  <a:lnTo>
                    <a:pt x="141884" y="1756029"/>
                  </a:lnTo>
                  <a:lnTo>
                    <a:pt x="134505" y="1763433"/>
                  </a:lnTo>
                  <a:lnTo>
                    <a:pt x="134454" y="1769529"/>
                  </a:lnTo>
                  <a:lnTo>
                    <a:pt x="141909" y="1776958"/>
                  </a:lnTo>
                  <a:lnTo>
                    <a:pt x="147942" y="1776933"/>
                  </a:lnTo>
                  <a:lnTo>
                    <a:pt x="155321" y="1769529"/>
                  </a:lnTo>
                  <a:lnTo>
                    <a:pt x="155371" y="1763433"/>
                  </a:lnTo>
                  <a:close/>
                </a:path>
                <a:path w="1903730" h="1912620">
                  <a:moveTo>
                    <a:pt x="182257" y="1736420"/>
                  </a:moveTo>
                  <a:lnTo>
                    <a:pt x="174802" y="1729003"/>
                  </a:lnTo>
                  <a:lnTo>
                    <a:pt x="168770" y="1729016"/>
                  </a:lnTo>
                  <a:lnTo>
                    <a:pt x="161404" y="1736420"/>
                  </a:lnTo>
                  <a:lnTo>
                    <a:pt x="161353" y="1742516"/>
                  </a:lnTo>
                  <a:lnTo>
                    <a:pt x="168808" y="1749933"/>
                  </a:lnTo>
                  <a:lnTo>
                    <a:pt x="174840" y="1749920"/>
                  </a:lnTo>
                  <a:lnTo>
                    <a:pt x="182206" y="1742516"/>
                  </a:lnTo>
                  <a:lnTo>
                    <a:pt x="182257" y="1736420"/>
                  </a:lnTo>
                  <a:close/>
                </a:path>
                <a:path w="1903730" h="1912620">
                  <a:moveTo>
                    <a:pt x="209156" y="1709407"/>
                  </a:moveTo>
                  <a:lnTo>
                    <a:pt x="201701" y="1701990"/>
                  </a:lnTo>
                  <a:lnTo>
                    <a:pt x="195668" y="1702003"/>
                  </a:lnTo>
                  <a:lnTo>
                    <a:pt x="188290" y="1709407"/>
                  </a:lnTo>
                  <a:lnTo>
                    <a:pt x="188252" y="1715503"/>
                  </a:lnTo>
                  <a:lnTo>
                    <a:pt x="195707" y="1722920"/>
                  </a:lnTo>
                  <a:lnTo>
                    <a:pt x="201726" y="1722907"/>
                  </a:lnTo>
                  <a:lnTo>
                    <a:pt x="209105" y="1715503"/>
                  </a:lnTo>
                  <a:lnTo>
                    <a:pt x="209156" y="1709407"/>
                  </a:lnTo>
                  <a:close/>
                </a:path>
                <a:path w="1903730" h="1912620">
                  <a:moveTo>
                    <a:pt x="236042" y="1682394"/>
                  </a:moveTo>
                  <a:lnTo>
                    <a:pt x="228587" y="1674964"/>
                  </a:lnTo>
                  <a:lnTo>
                    <a:pt x="222554" y="1674977"/>
                  </a:lnTo>
                  <a:lnTo>
                    <a:pt x="215176" y="1682394"/>
                  </a:lnTo>
                  <a:lnTo>
                    <a:pt x="215138" y="1688477"/>
                  </a:lnTo>
                  <a:lnTo>
                    <a:pt x="222592" y="1695907"/>
                  </a:lnTo>
                  <a:lnTo>
                    <a:pt x="228625" y="1695894"/>
                  </a:lnTo>
                  <a:lnTo>
                    <a:pt x="236004" y="1688477"/>
                  </a:lnTo>
                  <a:lnTo>
                    <a:pt x="236042" y="1682394"/>
                  </a:lnTo>
                  <a:close/>
                </a:path>
                <a:path w="1903730" h="1912620">
                  <a:moveTo>
                    <a:pt x="262940" y="1655368"/>
                  </a:moveTo>
                  <a:lnTo>
                    <a:pt x="255485" y="1647952"/>
                  </a:lnTo>
                  <a:lnTo>
                    <a:pt x="249453" y="1647964"/>
                  </a:lnTo>
                  <a:lnTo>
                    <a:pt x="242074" y="1655368"/>
                  </a:lnTo>
                  <a:lnTo>
                    <a:pt x="242023" y="1661464"/>
                  </a:lnTo>
                  <a:lnTo>
                    <a:pt x="249491" y="1668894"/>
                  </a:lnTo>
                  <a:lnTo>
                    <a:pt x="255524" y="1668868"/>
                  </a:lnTo>
                  <a:lnTo>
                    <a:pt x="262890" y="1661464"/>
                  </a:lnTo>
                  <a:lnTo>
                    <a:pt x="262940" y="1655368"/>
                  </a:lnTo>
                  <a:close/>
                </a:path>
                <a:path w="1903730" h="1912620">
                  <a:moveTo>
                    <a:pt x="289826" y="1628355"/>
                  </a:moveTo>
                  <a:lnTo>
                    <a:pt x="282371" y="1620939"/>
                  </a:lnTo>
                  <a:lnTo>
                    <a:pt x="276339" y="1620951"/>
                  </a:lnTo>
                  <a:lnTo>
                    <a:pt x="268973" y="1628355"/>
                  </a:lnTo>
                  <a:lnTo>
                    <a:pt x="268922" y="1634451"/>
                  </a:lnTo>
                  <a:lnTo>
                    <a:pt x="276377" y="1641868"/>
                  </a:lnTo>
                  <a:lnTo>
                    <a:pt x="282409" y="1641856"/>
                  </a:lnTo>
                  <a:lnTo>
                    <a:pt x="289788" y="1634451"/>
                  </a:lnTo>
                  <a:lnTo>
                    <a:pt x="289826" y="1628355"/>
                  </a:lnTo>
                  <a:close/>
                </a:path>
                <a:path w="1903730" h="1912620">
                  <a:moveTo>
                    <a:pt x="316725" y="1601343"/>
                  </a:moveTo>
                  <a:lnTo>
                    <a:pt x="309270" y="1593926"/>
                  </a:lnTo>
                  <a:lnTo>
                    <a:pt x="303237" y="1593938"/>
                  </a:lnTo>
                  <a:lnTo>
                    <a:pt x="295859" y="1601343"/>
                  </a:lnTo>
                  <a:lnTo>
                    <a:pt x="295821" y="1607439"/>
                  </a:lnTo>
                  <a:lnTo>
                    <a:pt x="303276" y="1614855"/>
                  </a:lnTo>
                  <a:lnTo>
                    <a:pt x="309308" y="1614843"/>
                  </a:lnTo>
                  <a:lnTo>
                    <a:pt x="316674" y="1607439"/>
                  </a:lnTo>
                  <a:lnTo>
                    <a:pt x="316725" y="1601343"/>
                  </a:lnTo>
                  <a:close/>
                </a:path>
                <a:path w="1903730" h="1912620">
                  <a:moveTo>
                    <a:pt x="343611" y="1574330"/>
                  </a:moveTo>
                  <a:lnTo>
                    <a:pt x="336156" y="1566900"/>
                  </a:lnTo>
                  <a:lnTo>
                    <a:pt x="330136" y="1566913"/>
                  </a:lnTo>
                  <a:lnTo>
                    <a:pt x="322757" y="1574330"/>
                  </a:lnTo>
                  <a:lnTo>
                    <a:pt x="322707" y="1580426"/>
                  </a:lnTo>
                  <a:lnTo>
                    <a:pt x="330161" y="1587842"/>
                  </a:lnTo>
                  <a:lnTo>
                    <a:pt x="336194" y="1587830"/>
                  </a:lnTo>
                  <a:lnTo>
                    <a:pt x="343573" y="1580426"/>
                  </a:lnTo>
                  <a:lnTo>
                    <a:pt x="343611" y="1574330"/>
                  </a:lnTo>
                  <a:close/>
                </a:path>
                <a:path w="1903730" h="1912620">
                  <a:moveTo>
                    <a:pt x="370509" y="1547317"/>
                  </a:moveTo>
                  <a:lnTo>
                    <a:pt x="363054" y="1539887"/>
                  </a:lnTo>
                  <a:lnTo>
                    <a:pt x="357022" y="1539900"/>
                  </a:lnTo>
                  <a:lnTo>
                    <a:pt x="349631" y="1547317"/>
                  </a:lnTo>
                  <a:lnTo>
                    <a:pt x="349605" y="1553400"/>
                  </a:lnTo>
                  <a:lnTo>
                    <a:pt x="357060" y="1560830"/>
                  </a:lnTo>
                  <a:lnTo>
                    <a:pt x="363093" y="1560817"/>
                  </a:lnTo>
                  <a:lnTo>
                    <a:pt x="370459" y="1553400"/>
                  </a:lnTo>
                  <a:lnTo>
                    <a:pt x="370509" y="1547317"/>
                  </a:lnTo>
                  <a:close/>
                </a:path>
                <a:path w="1903730" h="1912620">
                  <a:moveTo>
                    <a:pt x="397408" y="1520291"/>
                  </a:moveTo>
                  <a:lnTo>
                    <a:pt x="389940" y="1512874"/>
                  </a:lnTo>
                  <a:lnTo>
                    <a:pt x="383908" y="1512887"/>
                  </a:lnTo>
                  <a:lnTo>
                    <a:pt x="376542" y="1520291"/>
                  </a:lnTo>
                  <a:lnTo>
                    <a:pt x="376491" y="1526387"/>
                  </a:lnTo>
                  <a:lnTo>
                    <a:pt x="383946" y="1533817"/>
                  </a:lnTo>
                  <a:lnTo>
                    <a:pt x="389978" y="1533791"/>
                  </a:lnTo>
                  <a:lnTo>
                    <a:pt x="397357" y="1526387"/>
                  </a:lnTo>
                  <a:lnTo>
                    <a:pt x="397408" y="1520291"/>
                  </a:lnTo>
                  <a:close/>
                </a:path>
                <a:path w="1903730" h="1912620">
                  <a:moveTo>
                    <a:pt x="424294" y="1493278"/>
                  </a:moveTo>
                  <a:lnTo>
                    <a:pt x="416839" y="1485861"/>
                  </a:lnTo>
                  <a:lnTo>
                    <a:pt x="410806" y="1485874"/>
                  </a:lnTo>
                  <a:lnTo>
                    <a:pt x="403440" y="1493278"/>
                  </a:lnTo>
                  <a:lnTo>
                    <a:pt x="403390" y="1499374"/>
                  </a:lnTo>
                  <a:lnTo>
                    <a:pt x="410845" y="1506791"/>
                  </a:lnTo>
                  <a:lnTo>
                    <a:pt x="416877" y="1506778"/>
                  </a:lnTo>
                  <a:lnTo>
                    <a:pt x="424243" y="1499374"/>
                  </a:lnTo>
                  <a:lnTo>
                    <a:pt x="424294" y="1493278"/>
                  </a:lnTo>
                  <a:close/>
                </a:path>
                <a:path w="1903730" h="1912620">
                  <a:moveTo>
                    <a:pt x="451192" y="1466265"/>
                  </a:moveTo>
                  <a:lnTo>
                    <a:pt x="443738" y="1458849"/>
                  </a:lnTo>
                  <a:lnTo>
                    <a:pt x="437705" y="1458861"/>
                  </a:lnTo>
                  <a:lnTo>
                    <a:pt x="430326" y="1466265"/>
                  </a:lnTo>
                  <a:lnTo>
                    <a:pt x="430276" y="1472361"/>
                  </a:lnTo>
                  <a:lnTo>
                    <a:pt x="437730" y="1479778"/>
                  </a:lnTo>
                  <a:lnTo>
                    <a:pt x="443763" y="1479765"/>
                  </a:lnTo>
                  <a:lnTo>
                    <a:pt x="451142" y="1472361"/>
                  </a:lnTo>
                  <a:lnTo>
                    <a:pt x="451192" y="1466265"/>
                  </a:lnTo>
                  <a:close/>
                </a:path>
                <a:path w="1903730" h="1912620">
                  <a:moveTo>
                    <a:pt x="478078" y="1439252"/>
                  </a:moveTo>
                  <a:lnTo>
                    <a:pt x="470623" y="1431823"/>
                  </a:lnTo>
                  <a:lnTo>
                    <a:pt x="464591" y="1431836"/>
                  </a:lnTo>
                  <a:lnTo>
                    <a:pt x="457225" y="1439252"/>
                  </a:lnTo>
                  <a:lnTo>
                    <a:pt x="457174" y="1445336"/>
                  </a:lnTo>
                  <a:lnTo>
                    <a:pt x="464629" y="1452765"/>
                  </a:lnTo>
                  <a:lnTo>
                    <a:pt x="470662" y="1452753"/>
                  </a:lnTo>
                  <a:lnTo>
                    <a:pt x="478040" y="1445336"/>
                  </a:lnTo>
                  <a:lnTo>
                    <a:pt x="478078" y="1439252"/>
                  </a:lnTo>
                  <a:close/>
                </a:path>
                <a:path w="1903730" h="1912620">
                  <a:moveTo>
                    <a:pt x="504977" y="1412227"/>
                  </a:moveTo>
                  <a:lnTo>
                    <a:pt x="497509" y="1404810"/>
                  </a:lnTo>
                  <a:lnTo>
                    <a:pt x="491490" y="1404823"/>
                  </a:lnTo>
                  <a:lnTo>
                    <a:pt x="484111" y="1412227"/>
                  </a:lnTo>
                  <a:lnTo>
                    <a:pt x="484060" y="1418323"/>
                  </a:lnTo>
                  <a:lnTo>
                    <a:pt x="491515" y="1425752"/>
                  </a:lnTo>
                  <a:lnTo>
                    <a:pt x="497547" y="1425740"/>
                  </a:lnTo>
                  <a:lnTo>
                    <a:pt x="504926" y="1418323"/>
                  </a:lnTo>
                  <a:lnTo>
                    <a:pt x="504977" y="1412227"/>
                  </a:lnTo>
                  <a:close/>
                </a:path>
                <a:path w="1903730" h="1912620">
                  <a:moveTo>
                    <a:pt x="531863" y="1385214"/>
                  </a:moveTo>
                  <a:lnTo>
                    <a:pt x="524408" y="1377797"/>
                  </a:lnTo>
                  <a:lnTo>
                    <a:pt x="518375" y="1377810"/>
                  </a:lnTo>
                  <a:lnTo>
                    <a:pt x="511009" y="1385214"/>
                  </a:lnTo>
                  <a:lnTo>
                    <a:pt x="510959" y="1391310"/>
                  </a:lnTo>
                  <a:lnTo>
                    <a:pt x="518414" y="1398727"/>
                  </a:lnTo>
                  <a:lnTo>
                    <a:pt x="524446" y="1398714"/>
                  </a:lnTo>
                  <a:lnTo>
                    <a:pt x="531812" y="1391310"/>
                  </a:lnTo>
                  <a:lnTo>
                    <a:pt x="531863" y="1385214"/>
                  </a:lnTo>
                  <a:close/>
                </a:path>
                <a:path w="1903730" h="1912620">
                  <a:moveTo>
                    <a:pt x="558761" y="1358201"/>
                  </a:moveTo>
                  <a:lnTo>
                    <a:pt x="551307" y="1350784"/>
                  </a:lnTo>
                  <a:lnTo>
                    <a:pt x="545274" y="1350797"/>
                  </a:lnTo>
                  <a:lnTo>
                    <a:pt x="537895" y="1358201"/>
                  </a:lnTo>
                  <a:lnTo>
                    <a:pt x="537845" y="1364297"/>
                  </a:lnTo>
                  <a:lnTo>
                    <a:pt x="545299" y="1371714"/>
                  </a:lnTo>
                  <a:lnTo>
                    <a:pt x="551332" y="1371701"/>
                  </a:lnTo>
                  <a:lnTo>
                    <a:pt x="558711" y="1364297"/>
                  </a:lnTo>
                  <a:lnTo>
                    <a:pt x="558761" y="1358201"/>
                  </a:lnTo>
                  <a:close/>
                </a:path>
                <a:path w="1903730" h="1912620">
                  <a:moveTo>
                    <a:pt x="585647" y="1331188"/>
                  </a:moveTo>
                  <a:lnTo>
                    <a:pt x="578192" y="1323759"/>
                  </a:lnTo>
                  <a:lnTo>
                    <a:pt x="572160" y="1323784"/>
                  </a:lnTo>
                  <a:lnTo>
                    <a:pt x="564794" y="1331188"/>
                  </a:lnTo>
                  <a:lnTo>
                    <a:pt x="564743" y="1337271"/>
                  </a:lnTo>
                  <a:lnTo>
                    <a:pt x="572198" y="1344701"/>
                  </a:lnTo>
                  <a:lnTo>
                    <a:pt x="578231" y="1344688"/>
                  </a:lnTo>
                  <a:lnTo>
                    <a:pt x="585609" y="1337271"/>
                  </a:lnTo>
                  <a:lnTo>
                    <a:pt x="585647" y="1331188"/>
                  </a:lnTo>
                  <a:close/>
                </a:path>
                <a:path w="1903730" h="1912620">
                  <a:moveTo>
                    <a:pt x="612546" y="1304175"/>
                  </a:moveTo>
                  <a:lnTo>
                    <a:pt x="605091" y="1296746"/>
                  </a:lnTo>
                  <a:lnTo>
                    <a:pt x="599059" y="1296758"/>
                  </a:lnTo>
                  <a:lnTo>
                    <a:pt x="591680" y="1304175"/>
                  </a:lnTo>
                  <a:lnTo>
                    <a:pt x="591629" y="1310259"/>
                  </a:lnTo>
                  <a:lnTo>
                    <a:pt x="599084" y="1317688"/>
                  </a:lnTo>
                  <a:lnTo>
                    <a:pt x="605116" y="1317675"/>
                  </a:lnTo>
                  <a:lnTo>
                    <a:pt x="612495" y="1310259"/>
                  </a:lnTo>
                  <a:lnTo>
                    <a:pt x="612546" y="1304175"/>
                  </a:lnTo>
                  <a:close/>
                </a:path>
                <a:path w="1903730" h="1912620">
                  <a:moveTo>
                    <a:pt x="639432" y="1277150"/>
                  </a:moveTo>
                  <a:lnTo>
                    <a:pt x="631977" y="1269733"/>
                  </a:lnTo>
                  <a:lnTo>
                    <a:pt x="625944" y="1269746"/>
                  </a:lnTo>
                  <a:lnTo>
                    <a:pt x="618578" y="1277150"/>
                  </a:lnTo>
                  <a:lnTo>
                    <a:pt x="618528" y="1283246"/>
                  </a:lnTo>
                  <a:lnTo>
                    <a:pt x="625983" y="1290675"/>
                  </a:lnTo>
                  <a:lnTo>
                    <a:pt x="632015" y="1290650"/>
                  </a:lnTo>
                  <a:lnTo>
                    <a:pt x="639381" y="1283246"/>
                  </a:lnTo>
                  <a:lnTo>
                    <a:pt x="639432" y="1277150"/>
                  </a:lnTo>
                  <a:close/>
                </a:path>
                <a:path w="1903730" h="1912620">
                  <a:moveTo>
                    <a:pt x="666330" y="1250137"/>
                  </a:moveTo>
                  <a:lnTo>
                    <a:pt x="658876" y="1242720"/>
                  </a:lnTo>
                  <a:lnTo>
                    <a:pt x="652843" y="1242733"/>
                  </a:lnTo>
                  <a:lnTo>
                    <a:pt x="645464" y="1250137"/>
                  </a:lnTo>
                  <a:lnTo>
                    <a:pt x="645414" y="1256233"/>
                  </a:lnTo>
                  <a:lnTo>
                    <a:pt x="652881" y="1263650"/>
                  </a:lnTo>
                  <a:lnTo>
                    <a:pt x="658914" y="1263637"/>
                  </a:lnTo>
                  <a:lnTo>
                    <a:pt x="666280" y="1256233"/>
                  </a:lnTo>
                  <a:lnTo>
                    <a:pt x="666330" y="1250137"/>
                  </a:lnTo>
                  <a:close/>
                </a:path>
                <a:path w="1903730" h="1912620">
                  <a:moveTo>
                    <a:pt x="693216" y="1223124"/>
                  </a:moveTo>
                  <a:lnTo>
                    <a:pt x="685761" y="1215694"/>
                  </a:lnTo>
                  <a:lnTo>
                    <a:pt x="679729" y="1215720"/>
                  </a:lnTo>
                  <a:lnTo>
                    <a:pt x="672363" y="1223124"/>
                  </a:lnTo>
                  <a:lnTo>
                    <a:pt x="672312" y="1229220"/>
                  </a:lnTo>
                  <a:lnTo>
                    <a:pt x="679767" y="1236637"/>
                  </a:lnTo>
                  <a:lnTo>
                    <a:pt x="685800" y="1236624"/>
                  </a:lnTo>
                  <a:lnTo>
                    <a:pt x="693178" y="1229220"/>
                  </a:lnTo>
                  <a:lnTo>
                    <a:pt x="693216" y="1223124"/>
                  </a:lnTo>
                  <a:close/>
                </a:path>
                <a:path w="1903730" h="1912620">
                  <a:moveTo>
                    <a:pt x="720115" y="1196111"/>
                  </a:moveTo>
                  <a:lnTo>
                    <a:pt x="712660" y="1188681"/>
                  </a:lnTo>
                  <a:lnTo>
                    <a:pt x="706628" y="1188694"/>
                  </a:lnTo>
                  <a:lnTo>
                    <a:pt x="699249" y="1196111"/>
                  </a:lnTo>
                  <a:lnTo>
                    <a:pt x="699198" y="1202194"/>
                  </a:lnTo>
                  <a:lnTo>
                    <a:pt x="706666" y="1209624"/>
                  </a:lnTo>
                  <a:lnTo>
                    <a:pt x="712685" y="1209611"/>
                  </a:lnTo>
                  <a:lnTo>
                    <a:pt x="720077" y="1202194"/>
                  </a:lnTo>
                  <a:lnTo>
                    <a:pt x="720115" y="1196111"/>
                  </a:lnTo>
                  <a:close/>
                </a:path>
                <a:path w="1903730" h="1912620">
                  <a:moveTo>
                    <a:pt x="747001" y="1169098"/>
                  </a:moveTo>
                  <a:lnTo>
                    <a:pt x="739546" y="1161669"/>
                  </a:lnTo>
                  <a:lnTo>
                    <a:pt x="733513" y="1161681"/>
                  </a:lnTo>
                  <a:lnTo>
                    <a:pt x="726135" y="1169098"/>
                  </a:lnTo>
                  <a:lnTo>
                    <a:pt x="726097" y="1175181"/>
                  </a:lnTo>
                  <a:lnTo>
                    <a:pt x="733552" y="1182611"/>
                  </a:lnTo>
                  <a:lnTo>
                    <a:pt x="739584" y="1182598"/>
                  </a:lnTo>
                  <a:lnTo>
                    <a:pt x="746950" y="1175181"/>
                  </a:lnTo>
                  <a:lnTo>
                    <a:pt x="747001" y="1169098"/>
                  </a:lnTo>
                  <a:close/>
                </a:path>
                <a:path w="1903730" h="1912620">
                  <a:moveTo>
                    <a:pt x="773899" y="1142072"/>
                  </a:moveTo>
                  <a:lnTo>
                    <a:pt x="766445" y="1134656"/>
                  </a:lnTo>
                  <a:lnTo>
                    <a:pt x="760412" y="1134668"/>
                  </a:lnTo>
                  <a:lnTo>
                    <a:pt x="753033" y="1142072"/>
                  </a:lnTo>
                  <a:lnTo>
                    <a:pt x="752995" y="1148168"/>
                  </a:lnTo>
                  <a:lnTo>
                    <a:pt x="760450" y="1155585"/>
                  </a:lnTo>
                  <a:lnTo>
                    <a:pt x="766483" y="1155573"/>
                  </a:lnTo>
                  <a:lnTo>
                    <a:pt x="773849" y="1148168"/>
                  </a:lnTo>
                  <a:lnTo>
                    <a:pt x="773899" y="1142072"/>
                  </a:lnTo>
                  <a:close/>
                </a:path>
                <a:path w="1903730" h="1912620">
                  <a:moveTo>
                    <a:pt x="800798" y="1115060"/>
                  </a:moveTo>
                  <a:lnTo>
                    <a:pt x="793330" y="1107643"/>
                  </a:lnTo>
                  <a:lnTo>
                    <a:pt x="787298" y="1107655"/>
                  </a:lnTo>
                  <a:lnTo>
                    <a:pt x="779932" y="1115060"/>
                  </a:lnTo>
                  <a:lnTo>
                    <a:pt x="779881" y="1121156"/>
                  </a:lnTo>
                  <a:lnTo>
                    <a:pt x="787336" y="1128572"/>
                  </a:lnTo>
                  <a:lnTo>
                    <a:pt x="793369" y="1128560"/>
                  </a:lnTo>
                  <a:lnTo>
                    <a:pt x="800747" y="1121156"/>
                  </a:lnTo>
                  <a:lnTo>
                    <a:pt x="800798" y="1115060"/>
                  </a:lnTo>
                  <a:close/>
                </a:path>
                <a:path w="1903730" h="1912620">
                  <a:moveTo>
                    <a:pt x="827684" y="1088047"/>
                  </a:moveTo>
                  <a:lnTo>
                    <a:pt x="820229" y="1080617"/>
                  </a:lnTo>
                  <a:lnTo>
                    <a:pt x="814197" y="1080630"/>
                  </a:lnTo>
                  <a:lnTo>
                    <a:pt x="806818" y="1088047"/>
                  </a:lnTo>
                  <a:lnTo>
                    <a:pt x="806780" y="1094143"/>
                  </a:lnTo>
                  <a:lnTo>
                    <a:pt x="814235" y="1101559"/>
                  </a:lnTo>
                  <a:lnTo>
                    <a:pt x="820267" y="1101547"/>
                  </a:lnTo>
                  <a:lnTo>
                    <a:pt x="827633" y="1094143"/>
                  </a:lnTo>
                  <a:lnTo>
                    <a:pt x="827684" y="1088047"/>
                  </a:lnTo>
                  <a:close/>
                </a:path>
                <a:path w="1903730" h="1912620">
                  <a:moveTo>
                    <a:pt x="854583" y="1061034"/>
                  </a:moveTo>
                  <a:lnTo>
                    <a:pt x="847115" y="1053604"/>
                  </a:lnTo>
                  <a:lnTo>
                    <a:pt x="841082" y="1053617"/>
                  </a:lnTo>
                  <a:lnTo>
                    <a:pt x="833716" y="1061034"/>
                  </a:lnTo>
                  <a:lnTo>
                    <a:pt x="833666" y="1067117"/>
                  </a:lnTo>
                  <a:lnTo>
                    <a:pt x="841121" y="1074547"/>
                  </a:lnTo>
                  <a:lnTo>
                    <a:pt x="847153" y="1074534"/>
                  </a:lnTo>
                  <a:lnTo>
                    <a:pt x="854532" y="1067117"/>
                  </a:lnTo>
                  <a:lnTo>
                    <a:pt x="854583" y="1061034"/>
                  </a:lnTo>
                  <a:close/>
                </a:path>
                <a:path w="1903730" h="1912620">
                  <a:moveTo>
                    <a:pt x="881468" y="1034008"/>
                  </a:moveTo>
                  <a:lnTo>
                    <a:pt x="874014" y="1026591"/>
                  </a:lnTo>
                  <a:lnTo>
                    <a:pt x="867981" y="1026604"/>
                  </a:lnTo>
                  <a:lnTo>
                    <a:pt x="860615" y="1034008"/>
                  </a:lnTo>
                  <a:lnTo>
                    <a:pt x="860564" y="1040104"/>
                  </a:lnTo>
                  <a:lnTo>
                    <a:pt x="868019" y="1047534"/>
                  </a:lnTo>
                  <a:lnTo>
                    <a:pt x="874052" y="1047521"/>
                  </a:lnTo>
                  <a:lnTo>
                    <a:pt x="881418" y="1040104"/>
                  </a:lnTo>
                  <a:lnTo>
                    <a:pt x="881468" y="1034008"/>
                  </a:lnTo>
                  <a:close/>
                </a:path>
                <a:path w="1903730" h="1912620">
                  <a:moveTo>
                    <a:pt x="908367" y="1006995"/>
                  </a:moveTo>
                  <a:lnTo>
                    <a:pt x="900899" y="999578"/>
                  </a:lnTo>
                  <a:lnTo>
                    <a:pt x="894880" y="999591"/>
                  </a:lnTo>
                  <a:lnTo>
                    <a:pt x="887501" y="1006995"/>
                  </a:lnTo>
                  <a:lnTo>
                    <a:pt x="887450" y="1013091"/>
                  </a:lnTo>
                  <a:lnTo>
                    <a:pt x="894905" y="1020508"/>
                  </a:lnTo>
                  <a:lnTo>
                    <a:pt x="900938" y="1020495"/>
                  </a:lnTo>
                  <a:lnTo>
                    <a:pt x="908316" y="1013091"/>
                  </a:lnTo>
                  <a:lnTo>
                    <a:pt x="908367" y="1006995"/>
                  </a:lnTo>
                  <a:close/>
                </a:path>
                <a:path w="1903730" h="1912620">
                  <a:moveTo>
                    <a:pt x="935253" y="979982"/>
                  </a:moveTo>
                  <a:lnTo>
                    <a:pt x="927798" y="972566"/>
                  </a:lnTo>
                  <a:lnTo>
                    <a:pt x="921766" y="972578"/>
                  </a:lnTo>
                  <a:lnTo>
                    <a:pt x="914400" y="979982"/>
                  </a:lnTo>
                  <a:lnTo>
                    <a:pt x="914349" y="986078"/>
                  </a:lnTo>
                  <a:lnTo>
                    <a:pt x="921804" y="993495"/>
                  </a:lnTo>
                  <a:lnTo>
                    <a:pt x="927836" y="993482"/>
                  </a:lnTo>
                  <a:lnTo>
                    <a:pt x="935202" y="986078"/>
                  </a:lnTo>
                  <a:lnTo>
                    <a:pt x="935253" y="979982"/>
                  </a:lnTo>
                  <a:close/>
                </a:path>
                <a:path w="1903730" h="1912620">
                  <a:moveTo>
                    <a:pt x="962152" y="952969"/>
                  </a:moveTo>
                  <a:lnTo>
                    <a:pt x="954684" y="945540"/>
                  </a:lnTo>
                  <a:lnTo>
                    <a:pt x="948664" y="945553"/>
                  </a:lnTo>
                  <a:lnTo>
                    <a:pt x="941285" y="952969"/>
                  </a:lnTo>
                  <a:lnTo>
                    <a:pt x="941235" y="959053"/>
                  </a:lnTo>
                  <a:lnTo>
                    <a:pt x="948690" y="966482"/>
                  </a:lnTo>
                  <a:lnTo>
                    <a:pt x="954722" y="966470"/>
                  </a:lnTo>
                  <a:lnTo>
                    <a:pt x="962113" y="959053"/>
                  </a:lnTo>
                  <a:lnTo>
                    <a:pt x="962152" y="952969"/>
                  </a:lnTo>
                  <a:close/>
                </a:path>
                <a:path w="1903730" h="1912620">
                  <a:moveTo>
                    <a:pt x="989037" y="925944"/>
                  </a:moveTo>
                  <a:lnTo>
                    <a:pt x="981583" y="918527"/>
                  </a:lnTo>
                  <a:lnTo>
                    <a:pt x="975550" y="918540"/>
                  </a:lnTo>
                  <a:lnTo>
                    <a:pt x="968184" y="925944"/>
                  </a:lnTo>
                  <a:lnTo>
                    <a:pt x="968133" y="932040"/>
                  </a:lnTo>
                  <a:lnTo>
                    <a:pt x="975588" y="939469"/>
                  </a:lnTo>
                  <a:lnTo>
                    <a:pt x="981621" y="939457"/>
                  </a:lnTo>
                  <a:lnTo>
                    <a:pt x="988987" y="932040"/>
                  </a:lnTo>
                  <a:lnTo>
                    <a:pt x="989037" y="925944"/>
                  </a:lnTo>
                  <a:close/>
                </a:path>
                <a:path w="1903730" h="1912620">
                  <a:moveTo>
                    <a:pt x="1015936" y="898931"/>
                  </a:moveTo>
                  <a:lnTo>
                    <a:pt x="1008481" y="891514"/>
                  </a:lnTo>
                  <a:lnTo>
                    <a:pt x="1002449" y="891527"/>
                  </a:lnTo>
                  <a:lnTo>
                    <a:pt x="995070" y="898931"/>
                  </a:lnTo>
                  <a:lnTo>
                    <a:pt x="995019" y="905027"/>
                  </a:lnTo>
                  <a:lnTo>
                    <a:pt x="1002474" y="912456"/>
                  </a:lnTo>
                  <a:lnTo>
                    <a:pt x="1008507" y="912431"/>
                  </a:lnTo>
                  <a:lnTo>
                    <a:pt x="1015885" y="905027"/>
                  </a:lnTo>
                  <a:lnTo>
                    <a:pt x="1015936" y="898931"/>
                  </a:lnTo>
                  <a:close/>
                </a:path>
                <a:path w="1903730" h="1912620">
                  <a:moveTo>
                    <a:pt x="1042822" y="871918"/>
                  </a:moveTo>
                  <a:lnTo>
                    <a:pt x="1035367" y="864501"/>
                  </a:lnTo>
                  <a:lnTo>
                    <a:pt x="1029335" y="864514"/>
                  </a:lnTo>
                  <a:lnTo>
                    <a:pt x="1021969" y="871918"/>
                  </a:lnTo>
                  <a:lnTo>
                    <a:pt x="1021918" y="878014"/>
                  </a:lnTo>
                  <a:lnTo>
                    <a:pt x="1029373" y="885431"/>
                  </a:lnTo>
                  <a:lnTo>
                    <a:pt x="1035405" y="885418"/>
                  </a:lnTo>
                  <a:lnTo>
                    <a:pt x="1042771" y="878014"/>
                  </a:lnTo>
                  <a:lnTo>
                    <a:pt x="1042822" y="871918"/>
                  </a:lnTo>
                  <a:close/>
                </a:path>
                <a:path w="1903730" h="1912620">
                  <a:moveTo>
                    <a:pt x="1069721" y="844931"/>
                  </a:moveTo>
                  <a:lnTo>
                    <a:pt x="1062278" y="837488"/>
                  </a:lnTo>
                  <a:lnTo>
                    <a:pt x="1056259" y="837488"/>
                  </a:lnTo>
                  <a:lnTo>
                    <a:pt x="1048816" y="844931"/>
                  </a:lnTo>
                  <a:lnTo>
                    <a:pt x="1048804" y="850976"/>
                  </a:lnTo>
                  <a:lnTo>
                    <a:pt x="1056246" y="858418"/>
                  </a:lnTo>
                  <a:lnTo>
                    <a:pt x="1062266" y="858418"/>
                  </a:lnTo>
                  <a:lnTo>
                    <a:pt x="1069708" y="850976"/>
                  </a:lnTo>
                  <a:lnTo>
                    <a:pt x="1069721" y="844931"/>
                  </a:lnTo>
                  <a:close/>
                </a:path>
                <a:path w="1903730" h="1912620">
                  <a:moveTo>
                    <a:pt x="1096619" y="817918"/>
                  </a:moveTo>
                  <a:lnTo>
                    <a:pt x="1089177" y="810475"/>
                  </a:lnTo>
                  <a:lnTo>
                    <a:pt x="1083144" y="810475"/>
                  </a:lnTo>
                  <a:lnTo>
                    <a:pt x="1075702" y="817918"/>
                  </a:lnTo>
                  <a:lnTo>
                    <a:pt x="1075690" y="823950"/>
                  </a:lnTo>
                  <a:lnTo>
                    <a:pt x="1083132" y="831392"/>
                  </a:lnTo>
                  <a:lnTo>
                    <a:pt x="1089164" y="831392"/>
                  </a:lnTo>
                  <a:lnTo>
                    <a:pt x="1096606" y="823950"/>
                  </a:lnTo>
                  <a:lnTo>
                    <a:pt x="1096619" y="817918"/>
                  </a:lnTo>
                  <a:close/>
                </a:path>
                <a:path w="1903730" h="1912620">
                  <a:moveTo>
                    <a:pt x="1123505" y="790892"/>
                  </a:moveTo>
                  <a:lnTo>
                    <a:pt x="1116076" y="783450"/>
                  </a:lnTo>
                  <a:lnTo>
                    <a:pt x="1110043" y="783450"/>
                  </a:lnTo>
                  <a:lnTo>
                    <a:pt x="1102601" y="790892"/>
                  </a:lnTo>
                  <a:lnTo>
                    <a:pt x="1102588" y="796937"/>
                  </a:lnTo>
                  <a:lnTo>
                    <a:pt x="1110030" y="804379"/>
                  </a:lnTo>
                  <a:lnTo>
                    <a:pt x="1116050" y="804379"/>
                  </a:lnTo>
                  <a:lnTo>
                    <a:pt x="1123492" y="796937"/>
                  </a:lnTo>
                  <a:lnTo>
                    <a:pt x="1123505" y="790892"/>
                  </a:lnTo>
                  <a:close/>
                </a:path>
                <a:path w="1903730" h="1912620">
                  <a:moveTo>
                    <a:pt x="1150404" y="763879"/>
                  </a:moveTo>
                  <a:lnTo>
                    <a:pt x="1142961" y="756437"/>
                  </a:lnTo>
                  <a:lnTo>
                    <a:pt x="1136929" y="756437"/>
                  </a:lnTo>
                  <a:lnTo>
                    <a:pt x="1129487" y="763879"/>
                  </a:lnTo>
                  <a:lnTo>
                    <a:pt x="1129474" y="769924"/>
                  </a:lnTo>
                  <a:lnTo>
                    <a:pt x="1136916" y="777367"/>
                  </a:lnTo>
                  <a:lnTo>
                    <a:pt x="1142949" y="777367"/>
                  </a:lnTo>
                  <a:lnTo>
                    <a:pt x="1150391" y="769924"/>
                  </a:lnTo>
                  <a:lnTo>
                    <a:pt x="1150404" y="763879"/>
                  </a:lnTo>
                  <a:close/>
                </a:path>
                <a:path w="1903730" h="1912620">
                  <a:moveTo>
                    <a:pt x="1177290" y="736866"/>
                  </a:moveTo>
                  <a:lnTo>
                    <a:pt x="1169860" y="729424"/>
                  </a:lnTo>
                  <a:lnTo>
                    <a:pt x="1163828" y="729424"/>
                  </a:lnTo>
                  <a:lnTo>
                    <a:pt x="1156385" y="736866"/>
                  </a:lnTo>
                  <a:lnTo>
                    <a:pt x="1156373" y="742911"/>
                  </a:lnTo>
                  <a:lnTo>
                    <a:pt x="1163815" y="750354"/>
                  </a:lnTo>
                  <a:lnTo>
                    <a:pt x="1169847" y="750354"/>
                  </a:lnTo>
                  <a:lnTo>
                    <a:pt x="1177277" y="742911"/>
                  </a:lnTo>
                  <a:lnTo>
                    <a:pt x="1177290" y="736866"/>
                  </a:lnTo>
                  <a:close/>
                </a:path>
                <a:path w="1903730" h="1912620">
                  <a:moveTo>
                    <a:pt x="1204188" y="709853"/>
                  </a:moveTo>
                  <a:lnTo>
                    <a:pt x="1196746" y="702411"/>
                  </a:lnTo>
                  <a:lnTo>
                    <a:pt x="1190713" y="702411"/>
                  </a:lnTo>
                  <a:lnTo>
                    <a:pt x="1183271" y="709853"/>
                  </a:lnTo>
                  <a:lnTo>
                    <a:pt x="1183259" y="715899"/>
                  </a:lnTo>
                  <a:lnTo>
                    <a:pt x="1190701" y="723328"/>
                  </a:lnTo>
                  <a:lnTo>
                    <a:pt x="1196733" y="723328"/>
                  </a:lnTo>
                  <a:lnTo>
                    <a:pt x="1204175" y="715899"/>
                  </a:lnTo>
                  <a:lnTo>
                    <a:pt x="1204188" y="709853"/>
                  </a:lnTo>
                  <a:close/>
                </a:path>
                <a:path w="1903730" h="1912620">
                  <a:moveTo>
                    <a:pt x="1231074" y="682828"/>
                  </a:moveTo>
                  <a:lnTo>
                    <a:pt x="1223645" y="675398"/>
                  </a:lnTo>
                  <a:lnTo>
                    <a:pt x="1217612" y="675398"/>
                  </a:lnTo>
                  <a:lnTo>
                    <a:pt x="1210170" y="682828"/>
                  </a:lnTo>
                  <a:lnTo>
                    <a:pt x="1210157" y="688873"/>
                  </a:lnTo>
                  <a:lnTo>
                    <a:pt x="1217599" y="696315"/>
                  </a:lnTo>
                  <a:lnTo>
                    <a:pt x="1223632" y="696315"/>
                  </a:lnTo>
                  <a:lnTo>
                    <a:pt x="1231061" y="688873"/>
                  </a:lnTo>
                  <a:lnTo>
                    <a:pt x="1231074" y="682828"/>
                  </a:lnTo>
                  <a:close/>
                </a:path>
                <a:path w="1903730" h="1912620">
                  <a:moveTo>
                    <a:pt x="1257973" y="655815"/>
                  </a:moveTo>
                  <a:lnTo>
                    <a:pt x="1250530" y="648373"/>
                  </a:lnTo>
                  <a:lnTo>
                    <a:pt x="1244498" y="648373"/>
                  </a:lnTo>
                  <a:lnTo>
                    <a:pt x="1237056" y="655815"/>
                  </a:lnTo>
                  <a:lnTo>
                    <a:pt x="1237043" y="661860"/>
                  </a:lnTo>
                  <a:lnTo>
                    <a:pt x="1244485" y="669302"/>
                  </a:lnTo>
                  <a:lnTo>
                    <a:pt x="1250518" y="669302"/>
                  </a:lnTo>
                  <a:lnTo>
                    <a:pt x="1257960" y="661860"/>
                  </a:lnTo>
                  <a:lnTo>
                    <a:pt x="1257973" y="655815"/>
                  </a:lnTo>
                  <a:close/>
                </a:path>
                <a:path w="1903730" h="1912620">
                  <a:moveTo>
                    <a:pt x="1284871" y="628802"/>
                  </a:moveTo>
                  <a:lnTo>
                    <a:pt x="1277429" y="621360"/>
                  </a:lnTo>
                  <a:lnTo>
                    <a:pt x="1271397" y="621360"/>
                  </a:lnTo>
                  <a:lnTo>
                    <a:pt x="1263954" y="628802"/>
                  </a:lnTo>
                  <a:lnTo>
                    <a:pt x="1263942" y="634847"/>
                  </a:lnTo>
                  <a:lnTo>
                    <a:pt x="1271384" y="642289"/>
                  </a:lnTo>
                  <a:lnTo>
                    <a:pt x="1277416" y="642289"/>
                  </a:lnTo>
                  <a:lnTo>
                    <a:pt x="1284859" y="634847"/>
                  </a:lnTo>
                  <a:lnTo>
                    <a:pt x="1284871" y="628802"/>
                  </a:lnTo>
                  <a:close/>
                </a:path>
                <a:path w="1903730" h="1912620">
                  <a:moveTo>
                    <a:pt x="1311757" y="601789"/>
                  </a:moveTo>
                  <a:lnTo>
                    <a:pt x="1304315" y="594347"/>
                  </a:lnTo>
                  <a:lnTo>
                    <a:pt x="1298282" y="594347"/>
                  </a:lnTo>
                  <a:lnTo>
                    <a:pt x="1290853" y="601789"/>
                  </a:lnTo>
                  <a:lnTo>
                    <a:pt x="1290840" y="607834"/>
                  </a:lnTo>
                  <a:lnTo>
                    <a:pt x="1298270" y="615276"/>
                  </a:lnTo>
                  <a:lnTo>
                    <a:pt x="1304302" y="615276"/>
                  </a:lnTo>
                  <a:lnTo>
                    <a:pt x="1311744" y="607834"/>
                  </a:lnTo>
                  <a:lnTo>
                    <a:pt x="1311757" y="601789"/>
                  </a:lnTo>
                  <a:close/>
                </a:path>
                <a:path w="1903730" h="1912620">
                  <a:moveTo>
                    <a:pt x="1338656" y="574776"/>
                  </a:moveTo>
                  <a:lnTo>
                    <a:pt x="1331214" y="567334"/>
                  </a:lnTo>
                  <a:lnTo>
                    <a:pt x="1325181" y="567334"/>
                  </a:lnTo>
                  <a:lnTo>
                    <a:pt x="1317739" y="574776"/>
                  </a:lnTo>
                  <a:lnTo>
                    <a:pt x="1317726" y="580821"/>
                  </a:lnTo>
                  <a:lnTo>
                    <a:pt x="1325168" y="588251"/>
                  </a:lnTo>
                  <a:lnTo>
                    <a:pt x="1331201" y="588251"/>
                  </a:lnTo>
                  <a:lnTo>
                    <a:pt x="1338630" y="580821"/>
                  </a:lnTo>
                  <a:lnTo>
                    <a:pt x="1338656" y="574776"/>
                  </a:lnTo>
                  <a:close/>
                </a:path>
                <a:path w="1903730" h="1912620">
                  <a:moveTo>
                    <a:pt x="1365542" y="547751"/>
                  </a:moveTo>
                  <a:lnTo>
                    <a:pt x="1358099" y="540321"/>
                  </a:lnTo>
                  <a:lnTo>
                    <a:pt x="1352067" y="540321"/>
                  </a:lnTo>
                  <a:lnTo>
                    <a:pt x="1344637" y="547751"/>
                  </a:lnTo>
                  <a:lnTo>
                    <a:pt x="1344625" y="553796"/>
                  </a:lnTo>
                  <a:lnTo>
                    <a:pt x="1352054" y="561238"/>
                  </a:lnTo>
                  <a:lnTo>
                    <a:pt x="1358087" y="561238"/>
                  </a:lnTo>
                  <a:lnTo>
                    <a:pt x="1365529" y="553796"/>
                  </a:lnTo>
                  <a:lnTo>
                    <a:pt x="1365542" y="547751"/>
                  </a:lnTo>
                  <a:close/>
                </a:path>
                <a:path w="1903730" h="1912620">
                  <a:moveTo>
                    <a:pt x="1392440" y="520738"/>
                  </a:moveTo>
                  <a:lnTo>
                    <a:pt x="1384998" y="513295"/>
                  </a:lnTo>
                  <a:lnTo>
                    <a:pt x="1378966" y="513295"/>
                  </a:lnTo>
                  <a:lnTo>
                    <a:pt x="1371523" y="520738"/>
                  </a:lnTo>
                  <a:lnTo>
                    <a:pt x="1371511" y="526783"/>
                  </a:lnTo>
                  <a:lnTo>
                    <a:pt x="1378953" y="534225"/>
                  </a:lnTo>
                  <a:lnTo>
                    <a:pt x="1384985" y="534225"/>
                  </a:lnTo>
                  <a:lnTo>
                    <a:pt x="1392428" y="526783"/>
                  </a:lnTo>
                  <a:lnTo>
                    <a:pt x="1392440" y="520738"/>
                  </a:lnTo>
                  <a:close/>
                </a:path>
                <a:path w="1903730" h="1912620">
                  <a:moveTo>
                    <a:pt x="1419326" y="493725"/>
                  </a:moveTo>
                  <a:lnTo>
                    <a:pt x="1411884" y="486283"/>
                  </a:lnTo>
                  <a:lnTo>
                    <a:pt x="1405864" y="486283"/>
                  </a:lnTo>
                  <a:lnTo>
                    <a:pt x="1398422" y="493725"/>
                  </a:lnTo>
                  <a:lnTo>
                    <a:pt x="1398409" y="499770"/>
                  </a:lnTo>
                  <a:lnTo>
                    <a:pt x="1405839" y="507212"/>
                  </a:lnTo>
                  <a:lnTo>
                    <a:pt x="1411871" y="507212"/>
                  </a:lnTo>
                  <a:lnTo>
                    <a:pt x="1419313" y="499770"/>
                  </a:lnTo>
                  <a:lnTo>
                    <a:pt x="1419326" y="493725"/>
                  </a:lnTo>
                  <a:close/>
                </a:path>
                <a:path w="1903730" h="1912620">
                  <a:moveTo>
                    <a:pt x="1446225" y="466712"/>
                  </a:moveTo>
                  <a:lnTo>
                    <a:pt x="1438783" y="459270"/>
                  </a:lnTo>
                  <a:lnTo>
                    <a:pt x="1432750" y="459270"/>
                  </a:lnTo>
                  <a:lnTo>
                    <a:pt x="1425308" y="466712"/>
                  </a:lnTo>
                  <a:lnTo>
                    <a:pt x="1425295" y="472757"/>
                  </a:lnTo>
                  <a:lnTo>
                    <a:pt x="1432737" y="480187"/>
                  </a:lnTo>
                  <a:lnTo>
                    <a:pt x="1438770" y="480187"/>
                  </a:lnTo>
                  <a:lnTo>
                    <a:pt x="1446212" y="472757"/>
                  </a:lnTo>
                  <a:lnTo>
                    <a:pt x="1446225" y="466712"/>
                  </a:lnTo>
                  <a:close/>
                </a:path>
                <a:path w="1903730" h="1912620">
                  <a:moveTo>
                    <a:pt x="1473111" y="439699"/>
                  </a:moveTo>
                  <a:lnTo>
                    <a:pt x="1465668" y="432257"/>
                  </a:lnTo>
                  <a:lnTo>
                    <a:pt x="1459649" y="432257"/>
                  </a:lnTo>
                  <a:lnTo>
                    <a:pt x="1452206" y="439699"/>
                  </a:lnTo>
                  <a:lnTo>
                    <a:pt x="1452194" y="445731"/>
                  </a:lnTo>
                  <a:lnTo>
                    <a:pt x="1459623" y="453174"/>
                  </a:lnTo>
                  <a:lnTo>
                    <a:pt x="1465656" y="453174"/>
                  </a:lnTo>
                  <a:lnTo>
                    <a:pt x="1473098" y="445731"/>
                  </a:lnTo>
                  <a:lnTo>
                    <a:pt x="1473111" y="439699"/>
                  </a:lnTo>
                  <a:close/>
                </a:path>
                <a:path w="1903730" h="1912620">
                  <a:moveTo>
                    <a:pt x="1500009" y="412673"/>
                  </a:moveTo>
                  <a:lnTo>
                    <a:pt x="1492567" y="405231"/>
                  </a:lnTo>
                  <a:lnTo>
                    <a:pt x="1486535" y="405231"/>
                  </a:lnTo>
                  <a:lnTo>
                    <a:pt x="1479092" y="412673"/>
                  </a:lnTo>
                  <a:lnTo>
                    <a:pt x="1479080" y="418719"/>
                  </a:lnTo>
                  <a:lnTo>
                    <a:pt x="1486522" y="426161"/>
                  </a:lnTo>
                  <a:lnTo>
                    <a:pt x="1492554" y="426161"/>
                  </a:lnTo>
                  <a:lnTo>
                    <a:pt x="1499997" y="418719"/>
                  </a:lnTo>
                  <a:lnTo>
                    <a:pt x="1500009" y="412673"/>
                  </a:lnTo>
                  <a:close/>
                </a:path>
                <a:path w="1903730" h="1912620">
                  <a:moveTo>
                    <a:pt x="1526895" y="385660"/>
                  </a:moveTo>
                  <a:lnTo>
                    <a:pt x="1519453" y="378218"/>
                  </a:lnTo>
                  <a:lnTo>
                    <a:pt x="1513433" y="378218"/>
                  </a:lnTo>
                  <a:lnTo>
                    <a:pt x="1505991" y="385660"/>
                  </a:lnTo>
                  <a:lnTo>
                    <a:pt x="1505978" y="391706"/>
                  </a:lnTo>
                  <a:lnTo>
                    <a:pt x="1513420" y="399148"/>
                  </a:lnTo>
                  <a:lnTo>
                    <a:pt x="1519440" y="399148"/>
                  </a:lnTo>
                  <a:lnTo>
                    <a:pt x="1526882" y="391706"/>
                  </a:lnTo>
                  <a:lnTo>
                    <a:pt x="1526895" y="385660"/>
                  </a:lnTo>
                  <a:close/>
                </a:path>
                <a:path w="1903730" h="1912620">
                  <a:moveTo>
                    <a:pt x="1553794" y="358648"/>
                  </a:moveTo>
                  <a:lnTo>
                    <a:pt x="1546352" y="351205"/>
                  </a:lnTo>
                  <a:lnTo>
                    <a:pt x="1540319" y="351205"/>
                  </a:lnTo>
                  <a:lnTo>
                    <a:pt x="1532877" y="358648"/>
                  </a:lnTo>
                  <a:lnTo>
                    <a:pt x="1532864" y="364693"/>
                  </a:lnTo>
                  <a:lnTo>
                    <a:pt x="1540306" y="372122"/>
                  </a:lnTo>
                  <a:lnTo>
                    <a:pt x="1546339" y="372122"/>
                  </a:lnTo>
                  <a:lnTo>
                    <a:pt x="1553781" y="364693"/>
                  </a:lnTo>
                  <a:lnTo>
                    <a:pt x="1553794" y="358648"/>
                  </a:lnTo>
                  <a:close/>
                </a:path>
                <a:path w="1903730" h="1912620">
                  <a:moveTo>
                    <a:pt x="1580680" y="331635"/>
                  </a:moveTo>
                  <a:lnTo>
                    <a:pt x="1573250" y="324192"/>
                  </a:lnTo>
                  <a:lnTo>
                    <a:pt x="1567218" y="324192"/>
                  </a:lnTo>
                  <a:lnTo>
                    <a:pt x="1559775" y="331635"/>
                  </a:lnTo>
                  <a:lnTo>
                    <a:pt x="1559763" y="337680"/>
                  </a:lnTo>
                  <a:lnTo>
                    <a:pt x="1567205" y="345109"/>
                  </a:lnTo>
                  <a:lnTo>
                    <a:pt x="1573225" y="345109"/>
                  </a:lnTo>
                  <a:lnTo>
                    <a:pt x="1580667" y="337680"/>
                  </a:lnTo>
                  <a:lnTo>
                    <a:pt x="1580680" y="331635"/>
                  </a:lnTo>
                  <a:close/>
                </a:path>
                <a:path w="1903730" h="1912620">
                  <a:moveTo>
                    <a:pt x="1607578" y="304609"/>
                  </a:moveTo>
                  <a:lnTo>
                    <a:pt x="1600136" y="297180"/>
                  </a:lnTo>
                  <a:lnTo>
                    <a:pt x="1594104" y="297180"/>
                  </a:lnTo>
                  <a:lnTo>
                    <a:pt x="1586661" y="304609"/>
                  </a:lnTo>
                  <a:lnTo>
                    <a:pt x="1586649" y="310654"/>
                  </a:lnTo>
                  <a:lnTo>
                    <a:pt x="1594091" y="318096"/>
                  </a:lnTo>
                  <a:lnTo>
                    <a:pt x="1600123" y="318096"/>
                  </a:lnTo>
                  <a:lnTo>
                    <a:pt x="1607566" y="310654"/>
                  </a:lnTo>
                  <a:lnTo>
                    <a:pt x="1607578" y="304609"/>
                  </a:lnTo>
                  <a:close/>
                </a:path>
                <a:path w="1903730" h="1912620">
                  <a:moveTo>
                    <a:pt x="1634464" y="277596"/>
                  </a:moveTo>
                  <a:lnTo>
                    <a:pt x="1627035" y="270154"/>
                  </a:lnTo>
                  <a:lnTo>
                    <a:pt x="1621002" y="270154"/>
                  </a:lnTo>
                  <a:lnTo>
                    <a:pt x="1613560" y="277596"/>
                  </a:lnTo>
                  <a:lnTo>
                    <a:pt x="1613547" y="283641"/>
                  </a:lnTo>
                  <a:lnTo>
                    <a:pt x="1620989" y="291084"/>
                  </a:lnTo>
                  <a:lnTo>
                    <a:pt x="1627022" y="291084"/>
                  </a:lnTo>
                  <a:lnTo>
                    <a:pt x="1634451" y="283641"/>
                  </a:lnTo>
                  <a:lnTo>
                    <a:pt x="1634464" y="277596"/>
                  </a:lnTo>
                  <a:close/>
                </a:path>
                <a:path w="1903730" h="1912620">
                  <a:moveTo>
                    <a:pt x="1661363" y="250583"/>
                  </a:moveTo>
                  <a:lnTo>
                    <a:pt x="1653921" y="243141"/>
                  </a:lnTo>
                  <a:lnTo>
                    <a:pt x="1647888" y="243141"/>
                  </a:lnTo>
                  <a:lnTo>
                    <a:pt x="1640446" y="250583"/>
                  </a:lnTo>
                  <a:lnTo>
                    <a:pt x="1640433" y="256628"/>
                  </a:lnTo>
                  <a:lnTo>
                    <a:pt x="1647875" y="264071"/>
                  </a:lnTo>
                  <a:lnTo>
                    <a:pt x="1653908" y="264071"/>
                  </a:lnTo>
                  <a:lnTo>
                    <a:pt x="1661350" y="256628"/>
                  </a:lnTo>
                  <a:lnTo>
                    <a:pt x="1661363" y="250583"/>
                  </a:lnTo>
                  <a:close/>
                </a:path>
                <a:path w="1903730" h="1912620">
                  <a:moveTo>
                    <a:pt x="1688249" y="223570"/>
                  </a:moveTo>
                  <a:lnTo>
                    <a:pt x="1680819" y="216128"/>
                  </a:lnTo>
                  <a:lnTo>
                    <a:pt x="1674787" y="216128"/>
                  </a:lnTo>
                  <a:lnTo>
                    <a:pt x="1667344" y="223570"/>
                  </a:lnTo>
                  <a:lnTo>
                    <a:pt x="1667332" y="229616"/>
                  </a:lnTo>
                  <a:lnTo>
                    <a:pt x="1674774" y="237045"/>
                  </a:lnTo>
                  <a:lnTo>
                    <a:pt x="1680806" y="237045"/>
                  </a:lnTo>
                  <a:lnTo>
                    <a:pt x="1688236" y="229616"/>
                  </a:lnTo>
                  <a:lnTo>
                    <a:pt x="1688249" y="223570"/>
                  </a:lnTo>
                  <a:close/>
                </a:path>
                <a:path w="1903730" h="1912620">
                  <a:moveTo>
                    <a:pt x="1715147" y="196557"/>
                  </a:moveTo>
                  <a:lnTo>
                    <a:pt x="1707705" y="189115"/>
                  </a:lnTo>
                  <a:lnTo>
                    <a:pt x="1701673" y="189115"/>
                  </a:lnTo>
                  <a:lnTo>
                    <a:pt x="1694218" y="196557"/>
                  </a:lnTo>
                  <a:lnTo>
                    <a:pt x="1694218" y="202590"/>
                  </a:lnTo>
                  <a:lnTo>
                    <a:pt x="1701660" y="210032"/>
                  </a:lnTo>
                  <a:lnTo>
                    <a:pt x="1707692" y="210032"/>
                  </a:lnTo>
                  <a:lnTo>
                    <a:pt x="1715135" y="202590"/>
                  </a:lnTo>
                  <a:lnTo>
                    <a:pt x="1715147" y="196557"/>
                  </a:lnTo>
                  <a:close/>
                </a:path>
                <a:path w="1903730" h="1912620">
                  <a:moveTo>
                    <a:pt x="1742046" y="169532"/>
                  </a:moveTo>
                  <a:lnTo>
                    <a:pt x="1734604" y="162102"/>
                  </a:lnTo>
                  <a:lnTo>
                    <a:pt x="1728571" y="162102"/>
                  </a:lnTo>
                  <a:lnTo>
                    <a:pt x="1721129" y="169532"/>
                  </a:lnTo>
                  <a:lnTo>
                    <a:pt x="1721116" y="175577"/>
                  </a:lnTo>
                  <a:lnTo>
                    <a:pt x="1728558" y="183019"/>
                  </a:lnTo>
                  <a:lnTo>
                    <a:pt x="1734591" y="183019"/>
                  </a:lnTo>
                  <a:lnTo>
                    <a:pt x="1742033" y="175577"/>
                  </a:lnTo>
                  <a:lnTo>
                    <a:pt x="1742046" y="169532"/>
                  </a:lnTo>
                  <a:close/>
                </a:path>
                <a:path w="1903730" h="1912620">
                  <a:moveTo>
                    <a:pt x="1768932" y="142519"/>
                  </a:moveTo>
                  <a:lnTo>
                    <a:pt x="1761490" y="135077"/>
                  </a:lnTo>
                  <a:lnTo>
                    <a:pt x="1755457" y="135077"/>
                  </a:lnTo>
                  <a:lnTo>
                    <a:pt x="1748028" y="142519"/>
                  </a:lnTo>
                  <a:lnTo>
                    <a:pt x="1748015" y="148564"/>
                  </a:lnTo>
                  <a:lnTo>
                    <a:pt x="1755444" y="156006"/>
                  </a:lnTo>
                  <a:lnTo>
                    <a:pt x="1761477" y="156006"/>
                  </a:lnTo>
                  <a:lnTo>
                    <a:pt x="1768919" y="148564"/>
                  </a:lnTo>
                  <a:lnTo>
                    <a:pt x="1768932" y="142519"/>
                  </a:lnTo>
                  <a:close/>
                </a:path>
                <a:path w="1903730" h="1912620">
                  <a:moveTo>
                    <a:pt x="1795830" y="115506"/>
                  </a:moveTo>
                  <a:lnTo>
                    <a:pt x="1788388" y="108064"/>
                  </a:lnTo>
                  <a:lnTo>
                    <a:pt x="1782356" y="108064"/>
                  </a:lnTo>
                  <a:lnTo>
                    <a:pt x="1774913" y="115506"/>
                  </a:lnTo>
                  <a:lnTo>
                    <a:pt x="1774901" y="121551"/>
                  </a:lnTo>
                  <a:lnTo>
                    <a:pt x="1782343" y="128993"/>
                  </a:lnTo>
                  <a:lnTo>
                    <a:pt x="1788375" y="128993"/>
                  </a:lnTo>
                  <a:lnTo>
                    <a:pt x="1795818" y="121551"/>
                  </a:lnTo>
                  <a:lnTo>
                    <a:pt x="1795830" y="115506"/>
                  </a:lnTo>
                  <a:close/>
                </a:path>
                <a:path w="1903730" h="1912620">
                  <a:moveTo>
                    <a:pt x="1822716" y="88493"/>
                  </a:moveTo>
                  <a:lnTo>
                    <a:pt x="1815274" y="81051"/>
                  </a:lnTo>
                  <a:lnTo>
                    <a:pt x="1809254" y="81051"/>
                  </a:lnTo>
                  <a:lnTo>
                    <a:pt x="1801812" y="88493"/>
                  </a:lnTo>
                  <a:lnTo>
                    <a:pt x="1801799" y="94526"/>
                  </a:lnTo>
                  <a:lnTo>
                    <a:pt x="1809229" y="101968"/>
                  </a:lnTo>
                  <a:lnTo>
                    <a:pt x="1815261" y="101968"/>
                  </a:lnTo>
                  <a:lnTo>
                    <a:pt x="1822716" y="94526"/>
                  </a:lnTo>
                  <a:lnTo>
                    <a:pt x="1822716" y="88493"/>
                  </a:lnTo>
                  <a:close/>
                </a:path>
                <a:path w="1903730" h="1912620">
                  <a:moveTo>
                    <a:pt x="1849615" y="61468"/>
                  </a:moveTo>
                  <a:lnTo>
                    <a:pt x="1842173" y="54038"/>
                  </a:lnTo>
                  <a:lnTo>
                    <a:pt x="1836140" y="54038"/>
                  </a:lnTo>
                  <a:lnTo>
                    <a:pt x="1828698" y="61468"/>
                  </a:lnTo>
                  <a:lnTo>
                    <a:pt x="1828685" y="67513"/>
                  </a:lnTo>
                  <a:lnTo>
                    <a:pt x="1836127" y="74955"/>
                  </a:lnTo>
                  <a:lnTo>
                    <a:pt x="1842160" y="74955"/>
                  </a:lnTo>
                  <a:lnTo>
                    <a:pt x="1849602" y="67513"/>
                  </a:lnTo>
                  <a:lnTo>
                    <a:pt x="1849615" y="61468"/>
                  </a:lnTo>
                  <a:close/>
                </a:path>
                <a:path w="1903730" h="1912620">
                  <a:moveTo>
                    <a:pt x="1876501" y="34455"/>
                  </a:moveTo>
                  <a:lnTo>
                    <a:pt x="1869059" y="27012"/>
                  </a:lnTo>
                  <a:lnTo>
                    <a:pt x="1863026" y="27012"/>
                  </a:lnTo>
                  <a:lnTo>
                    <a:pt x="1855597" y="34455"/>
                  </a:lnTo>
                  <a:lnTo>
                    <a:pt x="1855584" y="40500"/>
                  </a:lnTo>
                  <a:lnTo>
                    <a:pt x="1863013" y="47942"/>
                  </a:lnTo>
                  <a:lnTo>
                    <a:pt x="1869046" y="47942"/>
                  </a:lnTo>
                  <a:lnTo>
                    <a:pt x="1876488" y="40500"/>
                  </a:lnTo>
                  <a:lnTo>
                    <a:pt x="1876501" y="34455"/>
                  </a:lnTo>
                  <a:close/>
                </a:path>
                <a:path w="1903730" h="1912620">
                  <a:moveTo>
                    <a:pt x="1903399" y="7442"/>
                  </a:moveTo>
                  <a:lnTo>
                    <a:pt x="1895957" y="0"/>
                  </a:lnTo>
                  <a:lnTo>
                    <a:pt x="1889925" y="0"/>
                  </a:lnTo>
                  <a:lnTo>
                    <a:pt x="1882482" y="7442"/>
                  </a:lnTo>
                  <a:lnTo>
                    <a:pt x="1882470" y="13487"/>
                  </a:lnTo>
                  <a:lnTo>
                    <a:pt x="1889912" y="20929"/>
                  </a:lnTo>
                  <a:lnTo>
                    <a:pt x="1895944" y="20929"/>
                  </a:lnTo>
                  <a:lnTo>
                    <a:pt x="1903387" y="13487"/>
                  </a:lnTo>
                  <a:lnTo>
                    <a:pt x="1903399" y="744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5031" y="2528176"/>
              <a:ext cx="420370" cy="422275"/>
            </a:xfrm>
            <a:custGeom>
              <a:avLst/>
              <a:gdLst/>
              <a:ahLst/>
              <a:cxnLst/>
              <a:rect l="l" t="t" r="r" b="b"/>
              <a:pathLst>
                <a:path w="420369" h="422275">
                  <a:moveTo>
                    <a:pt x="20929" y="408520"/>
                  </a:moveTo>
                  <a:lnTo>
                    <a:pt x="13487" y="401078"/>
                  </a:lnTo>
                  <a:lnTo>
                    <a:pt x="7454" y="401078"/>
                  </a:lnTo>
                  <a:lnTo>
                    <a:pt x="12" y="408520"/>
                  </a:lnTo>
                  <a:lnTo>
                    <a:pt x="0" y="414566"/>
                  </a:lnTo>
                  <a:lnTo>
                    <a:pt x="7442" y="422008"/>
                  </a:lnTo>
                  <a:lnTo>
                    <a:pt x="13474" y="422008"/>
                  </a:lnTo>
                  <a:lnTo>
                    <a:pt x="20916" y="414566"/>
                  </a:lnTo>
                  <a:lnTo>
                    <a:pt x="20929" y="408520"/>
                  </a:lnTo>
                  <a:close/>
                </a:path>
                <a:path w="420369" h="422275">
                  <a:moveTo>
                    <a:pt x="47815" y="381508"/>
                  </a:moveTo>
                  <a:lnTo>
                    <a:pt x="40373" y="374065"/>
                  </a:lnTo>
                  <a:lnTo>
                    <a:pt x="34353" y="374065"/>
                  </a:lnTo>
                  <a:lnTo>
                    <a:pt x="26911" y="381508"/>
                  </a:lnTo>
                  <a:lnTo>
                    <a:pt x="26898" y="387553"/>
                  </a:lnTo>
                  <a:lnTo>
                    <a:pt x="34340" y="394982"/>
                  </a:lnTo>
                  <a:lnTo>
                    <a:pt x="40360" y="394982"/>
                  </a:lnTo>
                  <a:lnTo>
                    <a:pt x="47802" y="387553"/>
                  </a:lnTo>
                  <a:lnTo>
                    <a:pt x="47815" y="381508"/>
                  </a:lnTo>
                  <a:close/>
                </a:path>
                <a:path w="420369" h="422275">
                  <a:moveTo>
                    <a:pt x="74714" y="354482"/>
                  </a:moveTo>
                  <a:lnTo>
                    <a:pt x="67271" y="347052"/>
                  </a:lnTo>
                  <a:lnTo>
                    <a:pt x="61239" y="347052"/>
                  </a:lnTo>
                  <a:lnTo>
                    <a:pt x="53809" y="354482"/>
                  </a:lnTo>
                  <a:lnTo>
                    <a:pt x="53784" y="360527"/>
                  </a:lnTo>
                  <a:lnTo>
                    <a:pt x="61226" y="367969"/>
                  </a:lnTo>
                  <a:lnTo>
                    <a:pt x="67259" y="367969"/>
                  </a:lnTo>
                  <a:lnTo>
                    <a:pt x="74701" y="360527"/>
                  </a:lnTo>
                  <a:lnTo>
                    <a:pt x="74714" y="354482"/>
                  </a:lnTo>
                  <a:close/>
                </a:path>
                <a:path w="420369" h="422275">
                  <a:moveTo>
                    <a:pt x="101600" y="327469"/>
                  </a:moveTo>
                  <a:lnTo>
                    <a:pt x="94157" y="320040"/>
                  </a:lnTo>
                  <a:lnTo>
                    <a:pt x="88138" y="320040"/>
                  </a:lnTo>
                  <a:lnTo>
                    <a:pt x="80695" y="327469"/>
                  </a:lnTo>
                  <a:lnTo>
                    <a:pt x="80683" y="333514"/>
                  </a:lnTo>
                  <a:lnTo>
                    <a:pt x="88125" y="340956"/>
                  </a:lnTo>
                  <a:lnTo>
                    <a:pt x="94145" y="340956"/>
                  </a:lnTo>
                  <a:lnTo>
                    <a:pt x="101587" y="333514"/>
                  </a:lnTo>
                  <a:lnTo>
                    <a:pt x="101600" y="327469"/>
                  </a:lnTo>
                  <a:close/>
                </a:path>
                <a:path w="420369" h="422275">
                  <a:moveTo>
                    <a:pt x="128498" y="300456"/>
                  </a:moveTo>
                  <a:lnTo>
                    <a:pt x="121056" y="293014"/>
                  </a:lnTo>
                  <a:lnTo>
                    <a:pt x="115023" y="293014"/>
                  </a:lnTo>
                  <a:lnTo>
                    <a:pt x="107581" y="300456"/>
                  </a:lnTo>
                  <a:lnTo>
                    <a:pt x="107569" y="306501"/>
                  </a:lnTo>
                  <a:lnTo>
                    <a:pt x="115011" y="313944"/>
                  </a:lnTo>
                  <a:lnTo>
                    <a:pt x="121043" y="313944"/>
                  </a:lnTo>
                  <a:lnTo>
                    <a:pt x="128485" y="306501"/>
                  </a:lnTo>
                  <a:lnTo>
                    <a:pt x="128498" y="300456"/>
                  </a:lnTo>
                  <a:close/>
                </a:path>
                <a:path w="420369" h="422275">
                  <a:moveTo>
                    <a:pt x="155384" y="273443"/>
                  </a:moveTo>
                  <a:lnTo>
                    <a:pt x="147942" y="266001"/>
                  </a:lnTo>
                  <a:lnTo>
                    <a:pt x="141922" y="266001"/>
                  </a:lnTo>
                  <a:lnTo>
                    <a:pt x="134480" y="273443"/>
                  </a:lnTo>
                  <a:lnTo>
                    <a:pt x="134467" y="279488"/>
                  </a:lnTo>
                  <a:lnTo>
                    <a:pt x="141909" y="286931"/>
                  </a:lnTo>
                  <a:lnTo>
                    <a:pt x="147942" y="286931"/>
                  </a:lnTo>
                  <a:lnTo>
                    <a:pt x="155371" y="279488"/>
                  </a:lnTo>
                  <a:lnTo>
                    <a:pt x="155384" y="273443"/>
                  </a:lnTo>
                  <a:close/>
                </a:path>
                <a:path w="420369" h="422275">
                  <a:moveTo>
                    <a:pt x="182283" y="246430"/>
                  </a:moveTo>
                  <a:lnTo>
                    <a:pt x="174840" y="238988"/>
                  </a:lnTo>
                  <a:lnTo>
                    <a:pt x="168808" y="238988"/>
                  </a:lnTo>
                  <a:lnTo>
                    <a:pt x="161366" y="246430"/>
                  </a:lnTo>
                  <a:lnTo>
                    <a:pt x="161353" y="252476"/>
                  </a:lnTo>
                  <a:lnTo>
                    <a:pt x="168795" y="259905"/>
                  </a:lnTo>
                  <a:lnTo>
                    <a:pt x="174828" y="259905"/>
                  </a:lnTo>
                  <a:lnTo>
                    <a:pt x="182257" y="252476"/>
                  </a:lnTo>
                  <a:lnTo>
                    <a:pt x="182283" y="246430"/>
                  </a:lnTo>
                  <a:close/>
                </a:path>
                <a:path w="420369" h="422275">
                  <a:moveTo>
                    <a:pt x="209169" y="219405"/>
                  </a:moveTo>
                  <a:lnTo>
                    <a:pt x="201739" y="211975"/>
                  </a:lnTo>
                  <a:lnTo>
                    <a:pt x="195707" y="211975"/>
                  </a:lnTo>
                  <a:lnTo>
                    <a:pt x="188277" y="219405"/>
                  </a:lnTo>
                  <a:lnTo>
                    <a:pt x="188252" y="225450"/>
                  </a:lnTo>
                  <a:lnTo>
                    <a:pt x="195694" y="232892"/>
                  </a:lnTo>
                  <a:lnTo>
                    <a:pt x="201714" y="232892"/>
                  </a:lnTo>
                  <a:lnTo>
                    <a:pt x="209156" y="225450"/>
                  </a:lnTo>
                  <a:lnTo>
                    <a:pt x="209169" y="219405"/>
                  </a:lnTo>
                  <a:close/>
                </a:path>
                <a:path w="420369" h="422275">
                  <a:moveTo>
                    <a:pt x="236067" y="192392"/>
                  </a:moveTo>
                  <a:lnTo>
                    <a:pt x="228625" y="184950"/>
                  </a:lnTo>
                  <a:lnTo>
                    <a:pt x="222592" y="184950"/>
                  </a:lnTo>
                  <a:lnTo>
                    <a:pt x="215150" y="192392"/>
                  </a:lnTo>
                  <a:lnTo>
                    <a:pt x="215138" y="198437"/>
                  </a:lnTo>
                  <a:lnTo>
                    <a:pt x="222580" y="205879"/>
                  </a:lnTo>
                  <a:lnTo>
                    <a:pt x="228612" y="205879"/>
                  </a:lnTo>
                  <a:lnTo>
                    <a:pt x="236054" y="198437"/>
                  </a:lnTo>
                  <a:lnTo>
                    <a:pt x="236067" y="192392"/>
                  </a:lnTo>
                  <a:close/>
                </a:path>
                <a:path w="420369" h="422275">
                  <a:moveTo>
                    <a:pt x="262953" y="165379"/>
                  </a:moveTo>
                  <a:lnTo>
                    <a:pt x="255524" y="157937"/>
                  </a:lnTo>
                  <a:lnTo>
                    <a:pt x="249491" y="157937"/>
                  </a:lnTo>
                  <a:lnTo>
                    <a:pt x="242049" y="165379"/>
                  </a:lnTo>
                  <a:lnTo>
                    <a:pt x="242036" y="171424"/>
                  </a:lnTo>
                  <a:lnTo>
                    <a:pt x="249478" y="178866"/>
                  </a:lnTo>
                  <a:lnTo>
                    <a:pt x="255511" y="178866"/>
                  </a:lnTo>
                  <a:lnTo>
                    <a:pt x="262940" y="171424"/>
                  </a:lnTo>
                  <a:lnTo>
                    <a:pt x="262953" y="165379"/>
                  </a:lnTo>
                  <a:close/>
                </a:path>
                <a:path w="420369" h="422275">
                  <a:moveTo>
                    <a:pt x="289852" y="138366"/>
                  </a:moveTo>
                  <a:lnTo>
                    <a:pt x="282409" y="130924"/>
                  </a:lnTo>
                  <a:lnTo>
                    <a:pt x="276377" y="130924"/>
                  </a:lnTo>
                  <a:lnTo>
                    <a:pt x="268935" y="138366"/>
                  </a:lnTo>
                  <a:lnTo>
                    <a:pt x="268922" y="144411"/>
                  </a:lnTo>
                  <a:lnTo>
                    <a:pt x="276364" y="151853"/>
                  </a:lnTo>
                  <a:lnTo>
                    <a:pt x="282397" y="151853"/>
                  </a:lnTo>
                  <a:lnTo>
                    <a:pt x="289839" y="144411"/>
                  </a:lnTo>
                  <a:lnTo>
                    <a:pt x="289852" y="138366"/>
                  </a:lnTo>
                  <a:close/>
                </a:path>
                <a:path w="420369" h="422275">
                  <a:moveTo>
                    <a:pt x="316738" y="111353"/>
                  </a:moveTo>
                  <a:lnTo>
                    <a:pt x="309308" y="103911"/>
                  </a:lnTo>
                  <a:lnTo>
                    <a:pt x="303276" y="103911"/>
                  </a:lnTo>
                  <a:lnTo>
                    <a:pt x="295833" y="111353"/>
                  </a:lnTo>
                  <a:lnTo>
                    <a:pt x="295821" y="117398"/>
                  </a:lnTo>
                  <a:lnTo>
                    <a:pt x="303263" y="124828"/>
                  </a:lnTo>
                  <a:lnTo>
                    <a:pt x="309295" y="124828"/>
                  </a:lnTo>
                  <a:lnTo>
                    <a:pt x="316712" y="117398"/>
                  </a:lnTo>
                  <a:lnTo>
                    <a:pt x="316738" y="111353"/>
                  </a:lnTo>
                  <a:close/>
                </a:path>
                <a:path w="420369" h="422275">
                  <a:moveTo>
                    <a:pt x="343636" y="84328"/>
                  </a:moveTo>
                  <a:lnTo>
                    <a:pt x="336194" y="76885"/>
                  </a:lnTo>
                  <a:lnTo>
                    <a:pt x="330161" y="76885"/>
                  </a:lnTo>
                  <a:lnTo>
                    <a:pt x="322719" y="84328"/>
                  </a:lnTo>
                  <a:lnTo>
                    <a:pt x="322707" y="90373"/>
                  </a:lnTo>
                  <a:lnTo>
                    <a:pt x="330149" y="97815"/>
                  </a:lnTo>
                  <a:lnTo>
                    <a:pt x="336181" y="97815"/>
                  </a:lnTo>
                  <a:lnTo>
                    <a:pt x="343623" y="90373"/>
                  </a:lnTo>
                  <a:lnTo>
                    <a:pt x="343636" y="84328"/>
                  </a:lnTo>
                  <a:close/>
                </a:path>
                <a:path w="420369" h="422275">
                  <a:moveTo>
                    <a:pt x="420128" y="0"/>
                  </a:moveTo>
                  <a:lnTo>
                    <a:pt x="339369" y="27127"/>
                  </a:lnTo>
                  <a:lnTo>
                    <a:pt x="362216" y="49872"/>
                  </a:lnTo>
                  <a:lnTo>
                    <a:pt x="357060" y="49872"/>
                  </a:lnTo>
                  <a:lnTo>
                    <a:pt x="349618" y="57315"/>
                  </a:lnTo>
                  <a:lnTo>
                    <a:pt x="349618" y="63360"/>
                  </a:lnTo>
                  <a:lnTo>
                    <a:pt x="357060" y="70802"/>
                  </a:lnTo>
                  <a:lnTo>
                    <a:pt x="363080" y="70802"/>
                  </a:lnTo>
                  <a:lnTo>
                    <a:pt x="370522" y="63360"/>
                  </a:lnTo>
                  <a:lnTo>
                    <a:pt x="370535" y="58127"/>
                  </a:lnTo>
                  <a:lnTo>
                    <a:pt x="370522" y="57315"/>
                  </a:lnTo>
                  <a:lnTo>
                    <a:pt x="370535" y="58127"/>
                  </a:lnTo>
                  <a:lnTo>
                    <a:pt x="393382" y="80886"/>
                  </a:lnTo>
                  <a:lnTo>
                    <a:pt x="403644" y="49872"/>
                  </a:lnTo>
                  <a:lnTo>
                    <a:pt x="42012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173" y="4803348"/>
              <a:ext cx="2491571" cy="123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895" y="2396547"/>
              <a:ext cx="123823" cy="248933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38185" y="4997195"/>
            <a:ext cx="353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Source Sans Pro"/>
                <a:cs typeface="Source Sans Pro"/>
              </a:rPr>
              <a:t>Risk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059" y="4143146"/>
            <a:ext cx="248920" cy="55753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400" b="1" spc="-10" dirty="0">
                <a:latin typeface="Source Sans Pro"/>
                <a:cs typeface="Source Sans Pro"/>
              </a:rPr>
              <a:t>Return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20703" y="5725426"/>
            <a:ext cx="3204210" cy="391160"/>
          </a:xfrm>
          <a:custGeom>
            <a:avLst/>
            <a:gdLst/>
            <a:ahLst/>
            <a:cxnLst/>
            <a:rect l="l" t="t" r="r" b="b"/>
            <a:pathLst>
              <a:path w="3204209" h="391160">
                <a:moveTo>
                  <a:pt x="3203752" y="65125"/>
                </a:moveTo>
                <a:lnTo>
                  <a:pt x="3198634" y="39776"/>
                </a:lnTo>
                <a:lnTo>
                  <a:pt x="3184677" y="19075"/>
                </a:lnTo>
                <a:lnTo>
                  <a:pt x="3163976" y="5118"/>
                </a:lnTo>
                <a:lnTo>
                  <a:pt x="3138614" y="0"/>
                </a:lnTo>
                <a:lnTo>
                  <a:pt x="65125" y="0"/>
                </a:lnTo>
                <a:lnTo>
                  <a:pt x="39776" y="5118"/>
                </a:lnTo>
                <a:lnTo>
                  <a:pt x="19075" y="19075"/>
                </a:lnTo>
                <a:lnTo>
                  <a:pt x="5118" y="39776"/>
                </a:lnTo>
                <a:lnTo>
                  <a:pt x="0" y="65125"/>
                </a:lnTo>
                <a:lnTo>
                  <a:pt x="0" y="78435"/>
                </a:lnTo>
                <a:lnTo>
                  <a:pt x="0" y="314909"/>
                </a:lnTo>
                <a:lnTo>
                  <a:pt x="0" y="325628"/>
                </a:lnTo>
                <a:lnTo>
                  <a:pt x="5118" y="350977"/>
                </a:lnTo>
                <a:lnTo>
                  <a:pt x="19075" y="371690"/>
                </a:lnTo>
                <a:lnTo>
                  <a:pt x="39776" y="385648"/>
                </a:lnTo>
                <a:lnTo>
                  <a:pt x="65125" y="390766"/>
                </a:lnTo>
                <a:lnTo>
                  <a:pt x="3138614" y="390766"/>
                </a:lnTo>
                <a:lnTo>
                  <a:pt x="3163976" y="385648"/>
                </a:lnTo>
                <a:lnTo>
                  <a:pt x="3184677" y="371690"/>
                </a:lnTo>
                <a:lnTo>
                  <a:pt x="3198634" y="350977"/>
                </a:lnTo>
                <a:lnTo>
                  <a:pt x="3203752" y="325628"/>
                </a:lnTo>
                <a:lnTo>
                  <a:pt x="3203752" y="314909"/>
                </a:lnTo>
                <a:lnTo>
                  <a:pt x="3203752" y="78435"/>
                </a:lnTo>
                <a:lnTo>
                  <a:pt x="3203752" y="65125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91176" y="5750052"/>
            <a:ext cx="2279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Allocation</a:t>
            </a:r>
            <a:r>
              <a:rPr sz="20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glide</a:t>
            </a:r>
            <a:r>
              <a:rPr sz="2000" b="1" spc="-1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path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29621" y="2935737"/>
            <a:ext cx="248920" cy="171323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400" b="1" spc="-30" dirty="0">
                <a:latin typeface="Source Sans Pro"/>
                <a:cs typeface="Source Sans Pro"/>
              </a:rPr>
              <a:t>Stock/bond</a:t>
            </a:r>
            <a:r>
              <a:rPr sz="1400" b="1" spc="-15" dirty="0">
                <a:latin typeface="Source Sans Pro"/>
                <a:cs typeface="Source Sans Pro"/>
              </a:rPr>
              <a:t> </a:t>
            </a:r>
            <a:r>
              <a:rPr sz="1400" b="1" spc="-10" dirty="0">
                <a:latin typeface="Source Sans Pro"/>
                <a:cs typeface="Source Sans Pro"/>
              </a:rPr>
              <a:t>allocation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82518" y="2436408"/>
            <a:ext cx="5029835" cy="2494280"/>
            <a:chOff x="4482518" y="2436408"/>
            <a:chExt cx="5029835" cy="2494280"/>
          </a:xfrm>
        </p:grpSpPr>
        <p:sp>
          <p:nvSpPr>
            <p:cNvPr id="19" name="object 19"/>
            <p:cNvSpPr/>
            <p:nvPr/>
          </p:nvSpPr>
          <p:spPr>
            <a:xfrm>
              <a:off x="4482519" y="4676220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2519" y="4426538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82519" y="4179902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2519" y="3930221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2519" y="3683585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82519" y="3433904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82519" y="2937587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82518" y="2689631"/>
              <a:ext cx="5029835" cy="2236470"/>
            </a:xfrm>
            <a:custGeom>
              <a:avLst/>
              <a:gdLst/>
              <a:ahLst/>
              <a:cxnLst/>
              <a:rect l="l" t="t" r="r" b="b"/>
              <a:pathLst>
                <a:path w="5029834" h="2236470">
                  <a:moveTo>
                    <a:pt x="0" y="0"/>
                  </a:moveTo>
                  <a:lnTo>
                    <a:pt x="0" y="2236190"/>
                  </a:lnTo>
                  <a:lnTo>
                    <a:pt x="5029365" y="2236190"/>
                  </a:lnTo>
                  <a:lnTo>
                    <a:pt x="5029365" y="1988616"/>
                  </a:lnTo>
                  <a:lnTo>
                    <a:pt x="4310913" y="1491792"/>
                  </a:lnTo>
                  <a:lnTo>
                    <a:pt x="3591585" y="1241856"/>
                  </a:lnTo>
                  <a:lnTo>
                    <a:pt x="2875305" y="994968"/>
                  </a:lnTo>
                  <a:lnTo>
                    <a:pt x="2155977" y="745032"/>
                  </a:lnTo>
                  <a:lnTo>
                    <a:pt x="1436649" y="498144"/>
                  </a:lnTo>
                  <a:lnTo>
                    <a:pt x="717321" y="248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82519" y="2441166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82518" y="2441166"/>
              <a:ext cx="5029835" cy="2236470"/>
            </a:xfrm>
            <a:custGeom>
              <a:avLst/>
              <a:gdLst/>
              <a:ahLst/>
              <a:cxnLst/>
              <a:rect l="l" t="t" r="r" b="b"/>
              <a:pathLst>
                <a:path w="5029835" h="2236470">
                  <a:moveTo>
                    <a:pt x="5029365" y="0"/>
                  </a:moveTo>
                  <a:lnTo>
                    <a:pt x="0" y="0"/>
                  </a:lnTo>
                  <a:lnTo>
                    <a:pt x="0" y="249783"/>
                  </a:lnTo>
                  <a:lnTo>
                    <a:pt x="717321" y="496671"/>
                  </a:lnTo>
                  <a:lnTo>
                    <a:pt x="1436649" y="746607"/>
                  </a:lnTo>
                  <a:lnTo>
                    <a:pt x="2155977" y="993495"/>
                  </a:lnTo>
                  <a:lnTo>
                    <a:pt x="2875305" y="1243431"/>
                  </a:lnTo>
                  <a:lnTo>
                    <a:pt x="3591585" y="1490319"/>
                  </a:lnTo>
                  <a:lnTo>
                    <a:pt x="4310913" y="1740255"/>
                  </a:lnTo>
                  <a:lnTo>
                    <a:pt x="5029365" y="2236190"/>
                  </a:lnTo>
                  <a:lnTo>
                    <a:pt x="5029365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2519" y="4925820"/>
              <a:ext cx="5024755" cy="0"/>
            </a:xfrm>
            <a:custGeom>
              <a:avLst/>
              <a:gdLst/>
              <a:ahLst/>
              <a:cxnLst/>
              <a:rect l="l" t="t" r="r" b="b"/>
              <a:pathLst>
                <a:path w="5024755">
                  <a:moveTo>
                    <a:pt x="0" y="0"/>
                  </a:moveTo>
                  <a:lnTo>
                    <a:pt x="5024231" y="0"/>
                  </a:lnTo>
                </a:path>
              </a:pathLst>
            </a:custGeom>
            <a:ln w="951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01707" y="4896104"/>
            <a:ext cx="335280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  <a:p>
            <a:pPr marL="201295">
              <a:lnSpc>
                <a:spcPts val="1055"/>
              </a:lnSpc>
            </a:pPr>
            <a:r>
              <a:rPr sz="900" spc="-25" dirty="0"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41699" y="4399241"/>
            <a:ext cx="24447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900" spc="-25" dirty="0"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41699" y="4152353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41699" y="3405632"/>
            <a:ext cx="244475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41699" y="3899408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41699" y="315565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70%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81692" y="2411907"/>
            <a:ext cx="30734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865"/>
              </a:spcBef>
            </a:pPr>
            <a:r>
              <a:rPr sz="900" spc="-25" dirty="0">
                <a:latin typeface="Arial"/>
                <a:cs typeface="Arial"/>
              </a:rPr>
              <a:t>90%</a:t>
            </a:r>
            <a:endParaRPr sz="9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885"/>
              </a:spcBef>
            </a:pPr>
            <a:r>
              <a:rPr sz="900" spc="-25" dirty="0">
                <a:latin typeface="Arial"/>
                <a:cs typeface="Arial"/>
              </a:rPr>
              <a:t>80%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09020" y="5027091"/>
            <a:ext cx="146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27510" y="5027091"/>
            <a:ext cx="146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91175" y="4977730"/>
            <a:ext cx="1066165" cy="50228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202565" algn="ctr">
              <a:lnSpc>
                <a:spcPct val="100000"/>
              </a:lnSpc>
              <a:spcBef>
                <a:spcPts val="484"/>
              </a:spcBef>
            </a:pPr>
            <a:r>
              <a:rPr sz="900" spc="-25" dirty="0"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b="1" spc="-30" dirty="0">
                <a:latin typeface="Source Sans Pro"/>
                <a:cs typeface="Source Sans Pro"/>
              </a:rPr>
              <a:t>Years</a:t>
            </a:r>
            <a:r>
              <a:rPr sz="1400" b="1" spc="-40" dirty="0">
                <a:latin typeface="Source Sans Pro"/>
                <a:cs typeface="Source Sans Pro"/>
              </a:rPr>
              <a:t> </a:t>
            </a:r>
            <a:r>
              <a:rPr sz="1400" b="1" spc="-20" dirty="0">
                <a:latin typeface="Source Sans Pro"/>
                <a:cs typeface="Source Sans Pro"/>
              </a:rPr>
              <a:t>to</a:t>
            </a:r>
            <a:r>
              <a:rPr sz="1400" b="1" spc="-35" dirty="0">
                <a:latin typeface="Source Sans Pro"/>
                <a:cs typeface="Source Sans Pro"/>
              </a:rPr>
              <a:t> </a:t>
            </a:r>
            <a:r>
              <a:rPr sz="1400" b="1" spc="-20" dirty="0">
                <a:latin typeface="Source Sans Pro"/>
                <a:cs typeface="Source Sans Pro"/>
              </a:rPr>
              <a:t>goals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64489" y="5027091"/>
            <a:ext cx="146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82980" y="5027091"/>
            <a:ext cx="146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31416" y="502709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49906" y="502709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55292" y="3989323"/>
            <a:ext cx="69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Stocks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35073" y="3056635"/>
            <a:ext cx="64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Bonds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1644" y="6853428"/>
            <a:ext cx="22948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Concepts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shown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here </a:t>
            </a:r>
            <a:r>
              <a:rPr sz="800" spc="-10" dirty="0">
                <a:latin typeface="Arial"/>
                <a:cs typeface="Arial"/>
              </a:rPr>
              <a:t>are</a:t>
            </a:r>
            <a:r>
              <a:rPr sz="800" spc="-25" dirty="0">
                <a:latin typeface="Arial"/>
                <a:cs typeface="Arial"/>
              </a:rPr>
              <a:t> simplified </a:t>
            </a:r>
            <a:r>
              <a:rPr sz="800" spc="-10" dirty="0">
                <a:latin typeface="Arial"/>
                <a:cs typeface="Arial"/>
              </a:rPr>
              <a:t>and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not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scale.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46826" y="517631"/>
            <a:ext cx="174180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Fundamental</a:t>
            </a:r>
            <a:r>
              <a:rPr sz="1350" spc="2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principles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21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dirty="0"/>
              <a:t>Stay </a:t>
            </a:r>
            <a:r>
              <a:rPr spc="-10" dirty="0"/>
              <a:t>invested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6635" y="1818132"/>
            <a:ext cx="5890260" cy="8121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Take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advantage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time,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not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timing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Be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disciplined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don’t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miss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market’s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best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days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0724" y="6755892"/>
            <a:ext cx="69075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Data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historical.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Past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performance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guarantee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future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results.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best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time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assumes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shares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bought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when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market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prices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low.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669" y="6184900"/>
            <a:ext cx="154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$0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05446" y="3363721"/>
          <a:ext cx="8260714" cy="273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37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Stayed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fully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10.66%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annualized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total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return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EB3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5EB345"/>
                          </a:solidFill>
                          <a:latin typeface="Arial"/>
                          <a:cs typeface="Arial"/>
                        </a:rPr>
                        <a:t>$45,682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7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8895" marR="2199005">
                        <a:lnSpc>
                          <a:spcPct val="102200"/>
                        </a:lnSpc>
                      </a:pP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Missed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5.05%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1B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CF1B34"/>
                          </a:solidFill>
                          <a:latin typeface="Arial"/>
                          <a:cs typeface="Arial"/>
                        </a:rPr>
                        <a:t>$20,929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Missed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1B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CF1B34"/>
                          </a:solidFill>
                          <a:latin typeface="Arial"/>
                          <a:cs typeface="Arial"/>
                        </a:rPr>
                        <a:t>$12,671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1435" marR="212090">
                        <a:lnSpc>
                          <a:spcPts val="1010"/>
                        </a:lnSpc>
                      </a:pP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Missed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–1.18%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1B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CF1B34"/>
                          </a:solidFill>
                          <a:latin typeface="Arial"/>
                          <a:cs typeface="Arial"/>
                        </a:rPr>
                        <a:t>$8,365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marL="47625">
                        <a:lnSpc>
                          <a:spcPts val="1030"/>
                        </a:lnSpc>
                        <a:spcBef>
                          <a:spcPts val="43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Missed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625">
                        <a:lnSpc>
                          <a:spcPts val="103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9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–3.58%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1B34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CF1B34"/>
                          </a:solidFill>
                          <a:latin typeface="Arial"/>
                          <a:cs typeface="Arial"/>
                        </a:rPr>
                        <a:t>$5,786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170992" y="6221476"/>
            <a:ext cx="47053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$10,000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1418" y="6221476"/>
            <a:ext cx="47053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$20,000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1844" y="6221476"/>
            <a:ext cx="47053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$30,000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2270" y="6221476"/>
            <a:ext cx="47053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$40,000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2696" y="6221476"/>
            <a:ext cx="47053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$50,000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100" y="3023108"/>
            <a:ext cx="3657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$10,000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invested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S&amp;P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500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(12/31/06–12/31/21)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6826" y="517631"/>
            <a:ext cx="174180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Fundamental</a:t>
            </a:r>
            <a:r>
              <a:rPr sz="1350" spc="2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principles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22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1667" y="1428948"/>
          <a:ext cx="8826500" cy="3933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53670"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2002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2003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2004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2005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2006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2007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2008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2009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2011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2012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2013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2014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2015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2016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2017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2018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2019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2020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808285"/>
                          </a:solidFill>
                          <a:latin typeface="Arial Narrow"/>
                          <a:cs typeface="Arial Narrow"/>
                        </a:rPr>
                        <a:t>2021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3619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5" marB="0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10.25%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48.54%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22.25%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26.34%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11.81%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5.24%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49.13%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29.09%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7.84%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18.05%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43.30%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13.69%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5.67%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31.74%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30.21%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1.87%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36.39%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46.22%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28.71%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solidFill>
                      <a:srgbClr val="9614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1.78%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46.03%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20.25%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12.65%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23.48%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11.17%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2.06%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40.48%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25.48%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2.64%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17.51%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34.76%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13.45%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1.38%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17.34%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25.03%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0.15%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31.49%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38.49%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28.27%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solidFill>
                      <a:srgbClr val="9614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39370">
                        <a:lnSpc>
                          <a:spcPts val="780"/>
                        </a:lnSpc>
                        <a:spcBef>
                          <a:spcPts val="48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780"/>
                        </a:lnSpc>
                        <a:spcBef>
                          <a:spcPts val="48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62BB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–8.58%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40.06%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20.22%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7.05%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22.25%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7.05%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–28.92%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37.21%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24.50%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2.11%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17.32%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34.52%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13.22%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0.55%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13.80%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22.17%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0.01%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30.54%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34.63%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27.60%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38100">
                        <a:lnSpc>
                          <a:spcPts val="790"/>
                        </a:lnSpc>
                        <a:spcBef>
                          <a:spcPts val="48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096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790"/>
                        </a:lnSpc>
                        <a:spcBef>
                          <a:spcPts val="48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90"/>
                        </a:lnSpc>
                        <a:spcBef>
                          <a:spcPts val="48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096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EE3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–11.43%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38.59%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16.49%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5.26%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15.79%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6.97%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–35.73%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34.47%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16.77%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0.39%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17.28%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33.48%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13.05%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0.05%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11.96%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21.83%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–1.51%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28.48%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18.40%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25.16%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8100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solidFill>
                      <a:srgbClr val="007D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–15.52%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30.03%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14.31%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4.91%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15.26%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5.60%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–36.85%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31.78%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16.71%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0.10%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16.00%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32.53%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9.44%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–0.81%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11.32%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18.52%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–4.38%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26.54%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17.10%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22.58%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39370">
                        <a:lnSpc>
                          <a:spcPts val="79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79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79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79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79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4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00A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–15.94%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29.75%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10.88%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4.71%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13.35%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5.49%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–37.00%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26.46%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15.51%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–1.55%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15.26%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32.39%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5.97%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–1.38%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10.43%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13.70%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–8.27%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23.15%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7.82%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11.26%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39370">
                        <a:lnSpc>
                          <a:spcPts val="780"/>
                        </a:lnSpc>
                        <a:spcBef>
                          <a:spcPts val="49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780"/>
                        </a:lnSpc>
                        <a:spcBef>
                          <a:spcPts val="49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780"/>
                        </a:lnSpc>
                        <a:spcBef>
                          <a:spcPts val="49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80"/>
                        </a:lnSpc>
                        <a:spcBef>
                          <a:spcPts val="49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80"/>
                        </a:lnSpc>
                        <a:spcBef>
                          <a:spcPts val="49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–16.19%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28.68%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9.61%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4.15%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12.83%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5.00%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–38.44%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20.58%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15.06%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–2.91%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14.96%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24.92%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5.60%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–2.44%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7.08%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13.66%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–9.06%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22.39%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7.51%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6.34%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8100">
                        <a:lnSpc>
                          <a:spcPts val="790"/>
                        </a:lnSpc>
                        <a:spcBef>
                          <a:spcPts val="48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90"/>
                        </a:lnSpc>
                        <a:spcBef>
                          <a:spcPts val="48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90"/>
                        </a:lnSpc>
                        <a:spcBef>
                          <a:spcPts val="48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90"/>
                        </a:lnSpc>
                        <a:spcBef>
                          <a:spcPts val="48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790"/>
                        </a:lnSpc>
                        <a:spcBef>
                          <a:spcPts val="48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15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9054" marB="0">
                    <a:solidFill>
                      <a:srgbClr val="275B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–22.10%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27.15%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6.30%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3.07%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9.07%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4.53%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–38.54%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19.69%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7.75%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–5.18%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14.59%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22.78%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4.22%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–2.99%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2.65%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7.84%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–9.31%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22.01%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4.63%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3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2.83%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39370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MCC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780"/>
                        </a:lnSpc>
                        <a:spcBef>
                          <a:spcPts val="500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5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solidFill>
                      <a:srgbClr val="8CA0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–27.88%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4.10%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4.34%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2.43%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4.85%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–0.17%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–41.46%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5.93%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–5.50%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4.22%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0.07%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0.03%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–3.83%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1.00%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–12.86%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8.72%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2.80%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EE343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0.05%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39370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Converts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  <a:spcBef>
                          <a:spcPts val="44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780"/>
                        </a:lnSpc>
                        <a:spcBef>
                          <a:spcPts val="49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62865" marB="0">
                    <a:solidFill>
                      <a:srgbClr val="FCAF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–30.26%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275B2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1.15%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1.33%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1.01%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4.33%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–9.78%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–43.38%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0.21%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0.13%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–12.14%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0.11%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–2.02%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–4.90%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–7.47%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96142B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0.33%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0.86%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–13.79%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BBD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2.28%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0.67%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8CA0AA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2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–1.54%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FCAF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91644" y="7042404"/>
            <a:ext cx="2355215" cy="13914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85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3352" y="7124700"/>
            <a:ext cx="1333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686" y="816355"/>
            <a:ext cx="4547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SourceSansPro-Semibold"/>
                <a:cs typeface="SourceSansPro-Semibold"/>
              </a:rPr>
              <a:t>Diversify</a:t>
            </a:r>
            <a:r>
              <a:rPr sz="3600" b="1" spc="-35" dirty="0">
                <a:latin typeface="SourceSansPro-Semibold"/>
                <a:cs typeface="SourceSansPro-Semibold"/>
              </a:rPr>
              <a:t> </a:t>
            </a:r>
            <a:r>
              <a:rPr sz="3600" b="1" dirty="0">
                <a:latin typeface="SourceSansPro-Semibold"/>
                <a:cs typeface="SourceSansPro-Semibold"/>
              </a:rPr>
              <a:t>your</a:t>
            </a:r>
            <a:r>
              <a:rPr sz="3600" b="1" spc="-35" dirty="0">
                <a:latin typeface="SourceSansPro-Semibold"/>
                <a:cs typeface="SourceSansPro-Semibold"/>
              </a:rPr>
              <a:t> </a:t>
            </a:r>
            <a:r>
              <a:rPr sz="3600" b="1" spc="-10" dirty="0">
                <a:latin typeface="SourceSansPro-Semibold"/>
                <a:cs typeface="SourceSansPro-Semibold"/>
              </a:rPr>
              <a:t>portfolio</a:t>
            </a:r>
            <a:endParaRPr sz="3600">
              <a:latin typeface="SourceSansPro-Semibold"/>
              <a:cs typeface="SourceSansPro-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6826" y="517631"/>
            <a:ext cx="174180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0" dirty="0">
                <a:solidFill>
                  <a:srgbClr val="1F497D"/>
                </a:solidFill>
                <a:latin typeface="SourceSansPro-Light"/>
                <a:cs typeface="SourceSansPro-Light"/>
              </a:rPr>
              <a:t>Fundamental</a:t>
            </a:r>
            <a:r>
              <a:rPr sz="1350" b="0" spc="2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b="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principles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5680" y="5512092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62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8235" y="5469635"/>
            <a:ext cx="2616835" cy="12268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>
              <a:lnSpc>
                <a:spcPct val="93800"/>
              </a:lnSpc>
              <a:spcBef>
                <a:spcPts val="160"/>
              </a:spcBef>
            </a:pP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Large-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b="1" spc="-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Growth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45" dirty="0">
                <a:solidFill>
                  <a:srgbClr val="231F20"/>
                </a:solidFill>
                <a:latin typeface="Arial Narrow"/>
                <a:cs typeface="Arial Narrow"/>
              </a:rPr>
              <a:t>Equities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25" dirty="0">
                <a:solidFill>
                  <a:srgbClr val="231F20"/>
                </a:solidFill>
                <a:latin typeface="Arial Narrow"/>
                <a:cs typeface="Arial Narrow"/>
              </a:rPr>
              <a:t>(LCG)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1000</a:t>
            </a:r>
            <a:r>
              <a:rPr sz="750" spc="-15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750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Growth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which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is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an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those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large-cap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1000</a:t>
            </a:r>
            <a:r>
              <a:rPr sz="750" spc="-15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127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chosen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for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their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growth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orientation.</a:t>
            </a:r>
            <a:endParaRPr sz="800">
              <a:latin typeface="Arial Narrow"/>
              <a:cs typeface="Arial Narrow"/>
            </a:endParaRPr>
          </a:p>
          <a:p>
            <a:pPr marL="38100" marR="33655" indent="-635">
              <a:lnSpc>
                <a:spcPct val="93800"/>
              </a:lnSpc>
              <a:spcBef>
                <a:spcPts val="610"/>
              </a:spcBef>
            </a:pP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Small-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b="1" spc="-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Growth </a:t>
            </a: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Equities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(SCG)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by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2000</a:t>
            </a:r>
            <a:r>
              <a:rPr sz="750" spc="-15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750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Growth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which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is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an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those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small-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2000</a:t>
            </a:r>
            <a:r>
              <a:rPr sz="750" spc="-15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97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chosen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their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growth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orientation.</a:t>
            </a:r>
            <a:endParaRPr sz="800">
              <a:latin typeface="Arial Narrow"/>
              <a:cs typeface="Arial Narrow"/>
            </a:endParaRPr>
          </a:p>
          <a:p>
            <a:pPr marL="38100" marR="167005">
              <a:lnSpc>
                <a:spcPct val="93800"/>
              </a:lnSpc>
              <a:spcBef>
                <a:spcPts val="685"/>
              </a:spcBef>
            </a:pP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Large-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Value</a:t>
            </a:r>
            <a:r>
              <a:rPr sz="8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Equities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(LCV)</a:t>
            </a:r>
            <a:r>
              <a:rPr sz="8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by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1000</a:t>
            </a:r>
            <a:r>
              <a:rPr sz="750" spc="-15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750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Value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which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those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large-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1000</a:t>
            </a:r>
            <a:r>
              <a:rPr sz="750" spc="-44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135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chosen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their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value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orientation.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680" y="5937821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275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680" y="6356299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EE3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3655" y="5512092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961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5184" y="5469635"/>
            <a:ext cx="3195320" cy="18605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39090" marR="444500">
              <a:lnSpc>
                <a:spcPct val="93800"/>
              </a:lnSpc>
              <a:spcBef>
                <a:spcPts val="160"/>
              </a:spcBef>
            </a:pP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Small-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Value</a:t>
            </a:r>
            <a:r>
              <a:rPr sz="8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Equities</a:t>
            </a:r>
            <a:r>
              <a:rPr sz="8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(SCV)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by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2000</a:t>
            </a:r>
            <a:r>
              <a:rPr sz="750" spc="-15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750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Value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which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those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small-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2000</a:t>
            </a:r>
            <a:r>
              <a:rPr sz="750" spc="-44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127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chosen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their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value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orientation.</a:t>
            </a:r>
            <a:endParaRPr sz="800">
              <a:latin typeface="Arial Narrow"/>
              <a:cs typeface="Arial Narrow"/>
            </a:endParaRPr>
          </a:p>
          <a:p>
            <a:pPr marL="339090" marR="297180">
              <a:lnSpc>
                <a:spcPts val="890"/>
              </a:lnSpc>
              <a:spcBef>
                <a:spcPts val="640"/>
              </a:spcBef>
            </a:pP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Large-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b="1" spc="-6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25" dirty="0">
                <a:solidFill>
                  <a:srgbClr val="231F20"/>
                </a:solidFill>
                <a:latin typeface="Arial Narrow"/>
                <a:cs typeface="Arial Narrow"/>
              </a:rPr>
              <a:t>Core</a:t>
            </a:r>
            <a:r>
              <a:rPr sz="800" b="1" spc="-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Equities</a:t>
            </a:r>
            <a:r>
              <a:rPr sz="800" b="1" spc="-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25" dirty="0">
                <a:solidFill>
                  <a:srgbClr val="231F20"/>
                </a:solidFill>
                <a:latin typeface="Arial Narrow"/>
                <a:cs typeface="Arial Narrow"/>
              </a:rPr>
              <a:t>(LCC)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the S&amp;P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500</a:t>
            </a:r>
            <a:r>
              <a:rPr sz="750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127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which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is an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unmanaged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common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stock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performance.</a:t>
            </a:r>
            <a:endParaRPr sz="800">
              <a:latin typeface="Arial Narrow"/>
              <a:cs typeface="Arial Narrow"/>
            </a:endParaRPr>
          </a:p>
          <a:p>
            <a:pPr marL="338455" marR="448945" indent="-635">
              <a:lnSpc>
                <a:spcPct val="93800"/>
              </a:lnSpc>
              <a:spcBef>
                <a:spcPts val="590"/>
              </a:spcBef>
            </a:pP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Mid-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Cap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Core</a:t>
            </a:r>
            <a:r>
              <a:rPr sz="8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Equities</a:t>
            </a:r>
            <a:r>
              <a:rPr sz="8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(MCC)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Midcap</a:t>
            </a:r>
            <a:r>
              <a:rPr sz="750" spc="-15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750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which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is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that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measures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performance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800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smallest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Russell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1000</a:t>
            </a:r>
            <a:r>
              <a:rPr sz="750" spc="-44" baseline="22222" dirty="0">
                <a:solidFill>
                  <a:srgbClr val="231F20"/>
                </a:solidFill>
                <a:latin typeface="Arial Narrow"/>
                <a:cs typeface="Arial Narrow"/>
              </a:rPr>
              <a:t>®</a:t>
            </a:r>
            <a:r>
              <a:rPr sz="750" spc="135" baseline="22222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800">
              <a:latin typeface="Arial Narrow"/>
              <a:cs typeface="Arial Narrow"/>
            </a:endParaRPr>
          </a:p>
          <a:p>
            <a:pPr marL="339090">
              <a:lnSpc>
                <a:spcPts val="925"/>
              </a:lnSpc>
              <a:spcBef>
                <a:spcPts val="430"/>
              </a:spcBef>
            </a:pPr>
            <a:r>
              <a:rPr sz="800" b="1" spc="-20" dirty="0">
                <a:solidFill>
                  <a:srgbClr val="231F20"/>
                </a:solidFill>
                <a:latin typeface="Arial Narrow"/>
                <a:cs typeface="Arial Narrow"/>
              </a:rPr>
              <a:t>Convertible</a:t>
            </a:r>
            <a:r>
              <a:rPr sz="8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Arial Narrow"/>
                <a:cs typeface="Arial Narrow"/>
              </a:rPr>
              <a:t>securities</a:t>
            </a:r>
            <a:r>
              <a:rPr sz="8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Arial Narrow"/>
                <a:cs typeface="Arial Narrow"/>
              </a:rPr>
              <a:t>(Converts)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are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by the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ICE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BofA</a:t>
            </a:r>
            <a:endParaRPr sz="800">
              <a:latin typeface="Arial Narrow"/>
              <a:cs typeface="Arial Narrow"/>
            </a:endParaRPr>
          </a:p>
          <a:p>
            <a:pPr marL="338455">
              <a:lnSpc>
                <a:spcPts val="900"/>
              </a:lnSpc>
            </a:pP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U.S.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Convertible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which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tracks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performance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publicly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issued</a:t>
            </a:r>
            <a:endParaRPr sz="800">
              <a:latin typeface="Arial Narrow"/>
              <a:cs typeface="Arial Narrow"/>
            </a:endParaRPr>
          </a:p>
          <a:p>
            <a:pPr marL="338455">
              <a:lnSpc>
                <a:spcPts val="935"/>
              </a:lnSpc>
            </a:pP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U.S.</a:t>
            </a:r>
            <a:r>
              <a:rPr sz="800" spc="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dollar-denominated</a:t>
            </a:r>
            <a:r>
              <a:rPr sz="800" spc="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convertible</a:t>
            </a:r>
            <a:r>
              <a:rPr sz="800" spc="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securities</a:t>
            </a:r>
            <a:r>
              <a:rPr sz="800" spc="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U.S.</a:t>
            </a: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8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.</a:t>
            </a:r>
            <a:endParaRPr sz="800">
              <a:latin typeface="SourceSansPro-Light"/>
              <a:cs typeface="SourceSansPro-Light"/>
            </a:endParaRPr>
          </a:p>
          <a:p>
            <a:pPr marL="38100" marR="30480">
              <a:lnSpc>
                <a:spcPct val="105000"/>
              </a:lnSpc>
              <a:spcBef>
                <a:spcPts val="770"/>
              </a:spcBef>
            </a:pPr>
            <a:r>
              <a:rPr sz="800" spc="-10" dirty="0">
                <a:latin typeface="Arial"/>
                <a:cs typeface="Arial"/>
              </a:rPr>
              <a:t>Data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historical.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Past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performance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guarantee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future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results. 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possible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invest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directly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10" dirty="0">
                <a:latin typeface="Arial"/>
                <a:cs typeface="Arial"/>
              </a:rPr>
              <a:t> index.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43655" y="5938088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3655" y="6238366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6740" y="6653883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5">
                <a:moveTo>
                  <a:pt x="0" y="0"/>
                </a:moveTo>
                <a:lnTo>
                  <a:pt x="64680" y="0"/>
                </a:lnTo>
                <a:lnTo>
                  <a:pt x="64680" y="68918"/>
                </a:lnTo>
                <a:lnTo>
                  <a:pt x="0" y="68918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3961" y="5512092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00A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01713" y="5469635"/>
            <a:ext cx="2566670" cy="12268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5560" algn="just">
              <a:lnSpc>
                <a:spcPct val="93800"/>
              </a:lnSpc>
              <a:spcBef>
                <a:spcPts val="160"/>
              </a:spcBef>
            </a:pP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International</a:t>
            </a:r>
            <a:r>
              <a:rPr sz="8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Narrow"/>
                <a:cs typeface="Arial Narrow"/>
              </a:rPr>
              <a:t>equities</a:t>
            </a:r>
            <a:r>
              <a:rPr sz="8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(IE)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80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MSCI</a:t>
            </a:r>
            <a:r>
              <a:rPr sz="800" spc="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EAFE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(ND),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which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is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800" spc="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equity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securities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from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developed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countries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Western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Europe,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Far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East,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Australasia.</a:t>
            </a:r>
            <a:endParaRPr sz="800">
              <a:latin typeface="Arial Narrow"/>
              <a:cs typeface="Arial Narrow"/>
            </a:endParaRPr>
          </a:p>
          <a:p>
            <a:pPr marL="12700" marR="5080">
              <a:lnSpc>
                <a:spcPct val="93800"/>
              </a:lnSpc>
              <a:spcBef>
                <a:spcPts val="705"/>
              </a:spcBef>
            </a:pPr>
            <a:r>
              <a:rPr sz="800" b="1" spc="-30" dirty="0">
                <a:solidFill>
                  <a:srgbClr val="231F20"/>
                </a:solidFill>
                <a:latin typeface="Arial Narrow"/>
                <a:cs typeface="Arial Narrow"/>
              </a:rPr>
              <a:t>U.S.</a:t>
            </a:r>
            <a:r>
              <a:rPr sz="800" b="1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bonds</a:t>
            </a:r>
            <a:r>
              <a:rPr sz="8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(AGG)</a:t>
            </a:r>
            <a:r>
              <a:rPr sz="8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Bloomberg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U.S.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Aggregate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Bond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Index,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which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 Narrow"/>
                <a:cs typeface="Arial Narrow"/>
              </a:rPr>
              <a:t>index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U.S.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investment-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grade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fixed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income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securities.</a:t>
            </a:r>
            <a:endParaRPr sz="800">
              <a:latin typeface="Arial Narrow"/>
              <a:cs typeface="Arial Narrow"/>
            </a:endParaRPr>
          </a:p>
          <a:p>
            <a:pPr marL="12700" marR="32384">
              <a:lnSpc>
                <a:spcPct val="93800"/>
              </a:lnSpc>
              <a:spcBef>
                <a:spcPts val="590"/>
              </a:spcBef>
            </a:pPr>
            <a:r>
              <a:rPr sz="800" b="1" spc="-35" dirty="0">
                <a:solidFill>
                  <a:srgbClr val="231F20"/>
                </a:solidFill>
                <a:latin typeface="Arial Narrow"/>
                <a:cs typeface="Arial Narrow"/>
              </a:rPr>
              <a:t>Cash</a:t>
            </a:r>
            <a:r>
              <a:rPr sz="800" b="1" spc="-5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represented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ICE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BofA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U.S.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3-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month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T-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Bill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Index, which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8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unmanaged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index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used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as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general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measure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money</a:t>
            </a:r>
            <a:r>
              <a:rPr sz="8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market</a:t>
            </a:r>
            <a:r>
              <a:rPr sz="8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8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Narrow"/>
                <a:cs typeface="Arial Narrow"/>
              </a:rPr>
              <a:t>cash</a:t>
            </a:r>
            <a:r>
              <a:rPr sz="80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Narrow"/>
                <a:cs typeface="Arial Narrow"/>
              </a:rPr>
              <a:t>instruments.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03961" y="5938088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3961" y="6364096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64719" y="0"/>
                </a:moveTo>
                <a:lnTo>
                  <a:pt x="0" y="0"/>
                </a:lnTo>
                <a:lnTo>
                  <a:pt x="0" y="68948"/>
                </a:lnTo>
                <a:lnTo>
                  <a:pt x="64719" y="68948"/>
                </a:lnTo>
                <a:lnTo>
                  <a:pt x="64719" y="0"/>
                </a:lnTo>
                <a:close/>
              </a:path>
            </a:pathLst>
          </a:custGeom>
          <a:solidFill>
            <a:srgbClr val="8CA0A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2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1915667"/>
            <a:ext cx="10610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25" dirty="0">
                <a:solidFill>
                  <a:srgbClr val="1CBDFE"/>
                </a:solidFill>
                <a:latin typeface="SourceSansPro-Semibold"/>
                <a:cs typeface="SourceSansPro-Semibold"/>
              </a:rPr>
              <a:t>04</a:t>
            </a:r>
            <a:endParaRPr sz="800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3516884"/>
            <a:ext cx="31051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Next</a:t>
            </a:r>
            <a:r>
              <a:rPr sz="5400" spc="25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steps</a:t>
            </a:r>
            <a:endParaRPr sz="5400"/>
          </a:p>
        </p:txBody>
      </p:sp>
      <p:sp>
        <p:nvSpPr>
          <p:cNvPr id="5" name="object 5"/>
          <p:cNvSpPr/>
          <p:nvPr/>
        </p:nvSpPr>
        <p:spPr>
          <a:xfrm>
            <a:off x="685800" y="3329723"/>
            <a:ext cx="8361045" cy="33020"/>
          </a:xfrm>
          <a:custGeom>
            <a:avLst/>
            <a:gdLst/>
            <a:ahLst/>
            <a:cxnLst/>
            <a:rect l="l" t="t" r="r" b="b"/>
            <a:pathLst>
              <a:path w="8361045" h="33020">
                <a:moveTo>
                  <a:pt x="8360473" y="0"/>
                </a:moveTo>
                <a:lnTo>
                  <a:pt x="8356206" y="0"/>
                </a:lnTo>
                <a:lnTo>
                  <a:pt x="0" y="0"/>
                </a:lnTo>
                <a:lnTo>
                  <a:pt x="0" y="32753"/>
                </a:lnTo>
                <a:lnTo>
                  <a:pt x="8356206" y="32753"/>
                </a:lnTo>
                <a:lnTo>
                  <a:pt x="8360473" y="32753"/>
                </a:lnTo>
                <a:lnTo>
                  <a:pt x="8360473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224013" y="7086224"/>
            <a:ext cx="956310" cy="234315"/>
            <a:chOff x="8224013" y="7086224"/>
            <a:chExt cx="956310" cy="2343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4013" y="7086224"/>
              <a:ext cx="195032" cy="1950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59877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PPT402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330055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FFFFFF"/>
                </a:solidFill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0058400" cy="77723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194308"/>
            <a:ext cx="2736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Buyer</a:t>
            </a:r>
            <a:r>
              <a:rPr spc="-10" dirty="0">
                <a:solidFill>
                  <a:srgbClr val="FFFFFF"/>
                </a:solidFill>
              </a:rPr>
              <a:t> beware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564" y="1808987"/>
            <a:ext cx="7966709" cy="165036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No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guarantees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Not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always insured by the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Federal Deposit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Insurance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Corporation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(FDIC)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Be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wary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promotions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for the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“best”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“no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risk”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investments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07CC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Be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careful who you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take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advice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from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8085" y="831424"/>
            <a:ext cx="9139555" cy="6489065"/>
            <a:chOff x="468085" y="831424"/>
            <a:chExt cx="9139555" cy="64890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4013" y="7086223"/>
              <a:ext cx="195032" cy="195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59876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085" y="840944"/>
              <a:ext cx="9139555" cy="0"/>
            </a:xfrm>
            <a:custGeom>
              <a:avLst/>
              <a:gdLst/>
              <a:ahLst/>
              <a:cxnLst/>
              <a:rect l="l" t="t" r="r" b="b"/>
              <a:pathLst>
                <a:path w="9139555">
                  <a:moveTo>
                    <a:pt x="0" y="0"/>
                  </a:moveTo>
                  <a:lnTo>
                    <a:pt x="9139336" y="0"/>
                  </a:lnTo>
                </a:path>
              </a:pathLst>
            </a:custGeom>
            <a:ln w="1904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6826" y="517631"/>
            <a:ext cx="76898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Next</a:t>
            </a:r>
            <a:r>
              <a:rPr sz="1350" spc="7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20" dirty="0">
                <a:solidFill>
                  <a:srgbClr val="1F497D"/>
                </a:solidFill>
                <a:latin typeface="SourceSansPro-Light"/>
                <a:cs typeface="SourceSansPro-Light"/>
              </a:rPr>
              <a:t>steps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PPT402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330055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FFFFFF"/>
                </a:solidFill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30" dirty="0"/>
              <a:t> </a:t>
            </a:r>
            <a:r>
              <a:rPr dirty="0"/>
              <a:t>takeaways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action</a:t>
            </a:r>
            <a:r>
              <a:rPr spc="-10" dirty="0"/>
              <a:t> items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5981" y="2367788"/>
            <a:ext cx="191198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Understand</a:t>
            </a:r>
            <a:r>
              <a:rPr sz="1800" b="1" spc="-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saving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versus</a:t>
            </a:r>
            <a:r>
              <a:rPr sz="18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investing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7530" y="2309952"/>
            <a:ext cx="2999105" cy="822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335" marR="5080">
              <a:lnSpc>
                <a:spcPct val="101099"/>
              </a:lnSpc>
              <a:spcBef>
                <a:spcPts val="75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Start</a:t>
            </a:r>
            <a:r>
              <a:rPr sz="18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early,</a:t>
            </a:r>
            <a:r>
              <a:rPr sz="1800" b="1" spc="-6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stay</a:t>
            </a:r>
            <a:r>
              <a:rPr sz="1800" b="1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invested,</a:t>
            </a:r>
            <a:r>
              <a:rPr sz="18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be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consistent</a:t>
            </a:r>
            <a:endParaRPr sz="1800">
              <a:latin typeface="Source Sans Pro"/>
              <a:cs typeface="Source Sans Pro"/>
            </a:endParaRPr>
          </a:p>
          <a:p>
            <a:pPr marL="130175" indent="-118110">
              <a:lnSpc>
                <a:spcPct val="100000"/>
              </a:lnSpc>
              <a:spcBef>
                <a:spcPts val="254"/>
              </a:spcBef>
              <a:buClr>
                <a:srgbClr val="007CC6"/>
              </a:buClr>
              <a:buChar char="•"/>
              <a:tabLst>
                <a:tab pos="130810" algn="l"/>
              </a:tabLst>
            </a:pP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Systematic</a:t>
            </a:r>
            <a:r>
              <a:rPr sz="14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investment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accounts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5954" y="4007536"/>
            <a:ext cx="214884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56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Investing</a:t>
            </a:r>
            <a:r>
              <a:rPr sz="1800" b="1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is</a:t>
            </a:r>
            <a:r>
              <a:rPr sz="1800" b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 lifelong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learning</a:t>
            </a:r>
            <a:r>
              <a:rPr sz="1800" b="1" spc="-4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process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290" y="5610936"/>
            <a:ext cx="229806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Consider</a:t>
            </a:r>
            <a:r>
              <a:rPr sz="1800" b="1" spc="-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working</a:t>
            </a:r>
            <a:r>
              <a:rPr sz="1800" b="1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with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8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professional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7530" y="3793207"/>
            <a:ext cx="2376170" cy="11049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515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Keep</a:t>
            </a:r>
            <a:r>
              <a:rPr sz="18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learning</a:t>
            </a:r>
            <a:endParaRPr sz="1800">
              <a:latin typeface="Source Sans Pro"/>
              <a:cs typeface="Source Sans Pro"/>
            </a:endParaRPr>
          </a:p>
          <a:p>
            <a:pPr marL="130175" indent="-118110">
              <a:lnSpc>
                <a:spcPct val="100000"/>
              </a:lnSpc>
              <a:spcBef>
                <a:spcPts val="330"/>
              </a:spcBef>
              <a:buClr>
                <a:srgbClr val="007CC6"/>
              </a:buClr>
              <a:buFont typeface="Arial"/>
              <a:buChar char="•"/>
              <a:tabLst>
                <a:tab pos="130810" algn="l"/>
              </a:tabLst>
            </a:pPr>
            <a:r>
              <a:rPr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Markets</a:t>
            </a:r>
            <a:r>
              <a:rPr sz="1400" i="1" spc="-3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1400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Minutes</a:t>
            </a:r>
            <a:r>
              <a:rPr sz="1400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podcast</a:t>
            </a:r>
            <a:endParaRPr sz="1400">
              <a:latin typeface="Source Sans Pro"/>
              <a:cs typeface="Source Sans Pro"/>
            </a:endParaRPr>
          </a:p>
          <a:p>
            <a:pPr marL="131445" marR="5080" indent="-119380">
              <a:lnSpc>
                <a:spcPts val="2020"/>
              </a:lnSpc>
              <a:buClr>
                <a:srgbClr val="007CC6"/>
              </a:buClr>
              <a:buChar char="•"/>
              <a:tabLst>
                <a:tab pos="131445" algn="l"/>
              </a:tabLst>
            </a:pP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Research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market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commentary </a:t>
            </a: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solidFill>
                  <a:srgbClr val="FFFFFF"/>
                </a:solidFill>
                <a:latin typeface="Source Sans Pro"/>
                <a:cs typeface="Source Sans Pro"/>
              </a:rPr>
              <a:t>industry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professionals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826" y="517631"/>
            <a:ext cx="76898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Next</a:t>
            </a:r>
            <a:r>
              <a:rPr sz="1350" spc="7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20" dirty="0">
                <a:solidFill>
                  <a:srgbClr val="1F497D"/>
                </a:solidFill>
                <a:latin typeface="SourceSansPro-Light"/>
                <a:cs typeface="SourceSansPro-Light"/>
              </a:rPr>
              <a:t>steps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07966" y="4150883"/>
            <a:ext cx="491490" cy="358775"/>
          </a:xfrm>
          <a:custGeom>
            <a:avLst/>
            <a:gdLst/>
            <a:ahLst/>
            <a:cxnLst/>
            <a:rect l="l" t="t" r="r" b="b"/>
            <a:pathLst>
              <a:path w="491489" h="358775">
                <a:moveTo>
                  <a:pt x="212299" y="0"/>
                </a:moveTo>
                <a:lnTo>
                  <a:pt x="212299" y="89616"/>
                </a:lnTo>
                <a:lnTo>
                  <a:pt x="0" y="89616"/>
                </a:lnTo>
                <a:lnTo>
                  <a:pt x="0" y="268860"/>
                </a:lnTo>
                <a:lnTo>
                  <a:pt x="212299" y="268860"/>
                </a:lnTo>
                <a:lnTo>
                  <a:pt x="212299" y="358477"/>
                </a:lnTo>
                <a:lnTo>
                  <a:pt x="490935" y="179232"/>
                </a:lnTo>
                <a:lnTo>
                  <a:pt x="212299" y="0"/>
                </a:lnTo>
                <a:close/>
              </a:path>
            </a:pathLst>
          </a:custGeom>
          <a:ln w="32751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7966" y="5614720"/>
            <a:ext cx="491490" cy="358775"/>
          </a:xfrm>
          <a:custGeom>
            <a:avLst/>
            <a:gdLst/>
            <a:ahLst/>
            <a:cxnLst/>
            <a:rect l="l" t="t" r="r" b="b"/>
            <a:pathLst>
              <a:path w="491489" h="358775">
                <a:moveTo>
                  <a:pt x="212299" y="0"/>
                </a:moveTo>
                <a:lnTo>
                  <a:pt x="212299" y="89616"/>
                </a:lnTo>
                <a:lnTo>
                  <a:pt x="0" y="89616"/>
                </a:lnTo>
                <a:lnTo>
                  <a:pt x="0" y="268860"/>
                </a:lnTo>
                <a:lnTo>
                  <a:pt x="212299" y="268860"/>
                </a:lnTo>
                <a:lnTo>
                  <a:pt x="212299" y="358477"/>
                </a:lnTo>
                <a:lnTo>
                  <a:pt x="490935" y="179232"/>
                </a:lnTo>
                <a:lnTo>
                  <a:pt x="212299" y="0"/>
                </a:lnTo>
                <a:close/>
              </a:path>
            </a:pathLst>
          </a:custGeom>
          <a:ln w="32751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59376" y="5598667"/>
            <a:ext cx="234315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Stay</a:t>
            </a:r>
            <a:r>
              <a:rPr sz="1800" b="1" spc="-5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connected</a:t>
            </a:r>
            <a:r>
              <a:rPr sz="1800" b="1" spc="-4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to</a:t>
            </a:r>
            <a:r>
              <a:rPr sz="1800" b="1" spc="-5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your </a:t>
            </a: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family</a:t>
            </a:r>
            <a:r>
              <a:rPr sz="1800" b="1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advisor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PPT402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330055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FFFFFF"/>
                </a:solidFill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26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2210" y="2858084"/>
            <a:ext cx="8142605" cy="28181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300" dirty="0">
                <a:latin typeface="Arial"/>
                <a:cs typeface="Arial"/>
              </a:rPr>
              <a:t>All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investments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involve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risk,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including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loss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-10" dirty="0">
                <a:latin typeface="Arial"/>
                <a:cs typeface="Arial"/>
              </a:rPr>
              <a:t> principal.</a:t>
            </a:r>
            <a:endParaRPr sz="13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335"/>
              </a:spcBef>
            </a:pPr>
            <a:r>
              <a:rPr sz="1300" b="1" dirty="0">
                <a:latin typeface="Arial"/>
                <a:cs typeface="Arial"/>
              </a:rPr>
              <a:t>This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material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is for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informational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educational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purposes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only.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It is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not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 recommendation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any </a:t>
            </a:r>
            <a:r>
              <a:rPr sz="1300" dirty="0">
                <a:latin typeface="Arial"/>
                <a:cs typeface="Arial"/>
              </a:rPr>
              <a:t>specific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investment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product,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strategy,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decision,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not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intended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suggest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taking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or refraining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from </a:t>
            </a:r>
            <a:r>
              <a:rPr sz="1300" spc="-25" dirty="0">
                <a:latin typeface="Arial"/>
                <a:cs typeface="Arial"/>
              </a:rPr>
              <a:t>any </a:t>
            </a:r>
            <a:r>
              <a:rPr sz="1300" dirty="0">
                <a:latin typeface="Arial"/>
                <a:cs typeface="Arial"/>
              </a:rPr>
              <a:t>course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 action.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It is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not intended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 address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 needs,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circumstances, and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objectives of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any specific </a:t>
            </a:r>
            <a:r>
              <a:rPr sz="1300" spc="-10" dirty="0">
                <a:latin typeface="Arial"/>
                <a:cs typeface="Arial"/>
              </a:rPr>
              <a:t>investor. </a:t>
            </a:r>
            <a:r>
              <a:rPr sz="1300" dirty="0">
                <a:latin typeface="Arial"/>
                <a:cs typeface="Arial"/>
              </a:rPr>
              <a:t>This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information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 not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meant as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tax or legal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advice. Investors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should consult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 professional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advisor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before </a:t>
            </a:r>
            <a:r>
              <a:rPr sz="1300" dirty="0">
                <a:latin typeface="Arial"/>
                <a:cs typeface="Arial"/>
              </a:rPr>
              <a:t>making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investment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financial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decisions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 for more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information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on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tax rules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other laws,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which </a:t>
            </a:r>
            <a:r>
              <a:rPr sz="1300" spc="-25" dirty="0">
                <a:latin typeface="Arial"/>
                <a:cs typeface="Arial"/>
              </a:rPr>
              <a:t>are </a:t>
            </a:r>
            <a:r>
              <a:rPr sz="1300" dirty="0">
                <a:latin typeface="Arial"/>
                <a:cs typeface="Arial"/>
              </a:rPr>
              <a:t>complex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 subject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 </a:t>
            </a:r>
            <a:r>
              <a:rPr sz="1300" spc="-10" dirty="0">
                <a:latin typeface="Arial"/>
                <a:cs typeface="Arial"/>
              </a:rPr>
              <a:t>change.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2700" marR="364490" indent="-635">
              <a:lnSpc>
                <a:spcPct val="100499"/>
              </a:lnSpc>
              <a:spcBef>
                <a:spcPts val="5"/>
              </a:spcBef>
            </a:pPr>
            <a:r>
              <a:rPr sz="1300" b="1" dirty="0">
                <a:latin typeface="Arial"/>
                <a:cs typeface="Arial"/>
              </a:rPr>
              <a:t>Investors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should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carefully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consider the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investment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objectives,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risks,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charges,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expenses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of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a </a:t>
            </a:r>
            <a:r>
              <a:rPr sz="1300" b="1" dirty="0">
                <a:latin typeface="Arial"/>
                <a:cs typeface="Arial"/>
              </a:rPr>
              <a:t>fund before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investing.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For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prospectus,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or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summary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prospectus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if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available,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containing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this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and </a:t>
            </a:r>
            <a:r>
              <a:rPr sz="1300" b="1" dirty="0">
                <a:latin typeface="Arial"/>
                <a:cs typeface="Arial"/>
              </a:rPr>
              <a:t>other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information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for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any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Putnam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fund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or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product,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call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your financial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representative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or call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Putnam </a:t>
            </a:r>
            <a:r>
              <a:rPr sz="1300" b="1" dirty="0">
                <a:latin typeface="Arial"/>
                <a:cs typeface="Arial"/>
              </a:rPr>
              <a:t>at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1-800-225-</a:t>
            </a:r>
            <a:r>
              <a:rPr sz="1300" b="1" spc="-10" dirty="0">
                <a:latin typeface="Arial"/>
                <a:cs typeface="Arial"/>
              </a:rPr>
              <a:t>1581.</a:t>
            </a:r>
            <a:endParaRPr sz="13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25"/>
              </a:spcBef>
            </a:pPr>
            <a:r>
              <a:rPr sz="1300" b="1" dirty="0">
                <a:latin typeface="Arial"/>
                <a:cs typeface="Arial"/>
              </a:rPr>
              <a:t>Please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read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the prospectus carefully before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investing.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PPT402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330055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FFFFFF"/>
                </a:solidFill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27</a:t>
            </a:fld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2045" y="6183376"/>
            <a:ext cx="2188210" cy="4248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sz="1300" b="1" dirty="0">
                <a:latin typeface="Arial"/>
                <a:cs typeface="Arial"/>
              </a:rPr>
              <a:t>Putnam</a:t>
            </a:r>
            <a:r>
              <a:rPr sz="1300" b="1" spc="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Retail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Management putnam.com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5792" y="3138512"/>
            <a:ext cx="4855904" cy="1223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132" y="-12699"/>
            <a:ext cx="10076815" cy="7766050"/>
            <a:chOff x="-5132" y="-12699"/>
            <a:chExt cx="10076815" cy="77660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62" y="0"/>
              <a:ext cx="10026637" cy="7752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66" y="0"/>
              <a:ext cx="10051415" cy="3728085"/>
            </a:xfrm>
            <a:custGeom>
              <a:avLst/>
              <a:gdLst/>
              <a:ahLst/>
              <a:cxnLst/>
              <a:rect l="l" t="t" r="r" b="b"/>
              <a:pathLst>
                <a:path w="10051415" h="3728085">
                  <a:moveTo>
                    <a:pt x="0" y="0"/>
                  </a:moveTo>
                  <a:lnTo>
                    <a:pt x="10050833" y="0"/>
                  </a:lnTo>
                  <a:lnTo>
                    <a:pt x="10050833" y="3727945"/>
                  </a:lnTo>
                  <a:lnTo>
                    <a:pt x="0" y="3727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67" y="0"/>
              <a:ext cx="10051415" cy="3726179"/>
            </a:xfrm>
            <a:custGeom>
              <a:avLst/>
              <a:gdLst/>
              <a:ahLst/>
              <a:cxnLst/>
              <a:rect l="l" t="t" r="r" b="b"/>
              <a:pathLst>
                <a:path w="10051415" h="3726179">
                  <a:moveTo>
                    <a:pt x="10050832" y="3726050"/>
                  </a:moveTo>
                  <a:lnTo>
                    <a:pt x="0" y="3726050"/>
                  </a:lnTo>
                  <a:lnTo>
                    <a:pt x="0" y="0"/>
                  </a:lnTo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8742" y="1745996"/>
            <a:ext cx="77724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b="1" spc="-20" dirty="0">
                <a:latin typeface="SourceSansPro-Semibold"/>
                <a:cs typeface="SourceSansPro-Semibold"/>
              </a:rPr>
              <a:t>FIRST </a:t>
            </a:r>
            <a:r>
              <a:rPr sz="1800" b="1" spc="-25" dirty="0">
                <a:latin typeface="SourceSansPro-Semibold"/>
                <a:cs typeface="SourceSansPro-Semibold"/>
              </a:rPr>
              <a:t>THINGS </a:t>
            </a:r>
            <a:r>
              <a:rPr sz="1800" b="1" spc="-20" dirty="0">
                <a:latin typeface="SourceSansPro-Semibold"/>
                <a:cs typeface="SourceSansPro-Semibold"/>
              </a:rPr>
              <a:t>FIRST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2158" y="1748967"/>
            <a:ext cx="1729739" cy="10680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20" dirty="0">
                <a:solidFill>
                  <a:srgbClr val="60BB46"/>
                </a:solidFill>
                <a:latin typeface="SourceSansPro-Semibold"/>
                <a:cs typeface="SourceSansPro-Semibold"/>
              </a:rPr>
              <a:t>SAVE</a:t>
            </a:r>
            <a:endParaRPr sz="1800">
              <a:latin typeface="SourceSansPro-Semibold"/>
              <a:cs typeface="SourceSansPro-Semibold"/>
            </a:endParaRPr>
          </a:p>
          <a:p>
            <a:pPr marL="24765" marR="5080">
              <a:lnSpc>
                <a:spcPts val="2780"/>
              </a:lnSpc>
              <a:spcBef>
                <a:spcPts val="40"/>
              </a:spcBef>
            </a:pPr>
            <a:r>
              <a:rPr sz="1800" b="1" dirty="0">
                <a:latin typeface="SourceSansPro-Semibold"/>
                <a:cs typeface="SourceSansPro-Semibold"/>
              </a:rPr>
              <a:t>Emergency</a:t>
            </a:r>
            <a:r>
              <a:rPr sz="1800" b="1" spc="-40" dirty="0">
                <a:latin typeface="SourceSansPro-Semibold"/>
                <a:cs typeface="SourceSansPro-Semibold"/>
              </a:rPr>
              <a:t> </a:t>
            </a:r>
            <a:r>
              <a:rPr sz="1800" b="1" spc="-20" dirty="0">
                <a:latin typeface="SourceSansPro-Semibold"/>
                <a:cs typeface="SourceSansPro-Semibold"/>
              </a:rPr>
              <a:t>fund </a:t>
            </a:r>
            <a:r>
              <a:rPr sz="1800" b="1" dirty="0">
                <a:latin typeface="SourceSansPro-Semibold"/>
                <a:cs typeface="SourceSansPro-Semibold"/>
              </a:rPr>
              <a:t>Savings</a:t>
            </a:r>
            <a:r>
              <a:rPr sz="1800" b="1" spc="-25" dirty="0">
                <a:latin typeface="SourceSansPro-Semibold"/>
                <a:cs typeface="SourceSansPro-Semibold"/>
              </a:rPr>
              <a:t> </a:t>
            </a:r>
            <a:r>
              <a:rPr sz="1800" b="1" spc="-10" dirty="0">
                <a:latin typeface="SourceSansPro-Semibold"/>
                <a:cs typeface="SourceSansPro-Semibold"/>
              </a:rPr>
              <a:t>accounts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5443" y="1749196"/>
            <a:ext cx="1064260" cy="10680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10" dirty="0">
                <a:solidFill>
                  <a:srgbClr val="F58220"/>
                </a:solidFill>
                <a:latin typeface="SourceSansPro-Semibold"/>
                <a:cs typeface="SourceSansPro-Semibold"/>
              </a:rPr>
              <a:t>INVEST</a:t>
            </a:r>
            <a:endParaRPr sz="1800">
              <a:latin typeface="SourceSansPro-Semibold"/>
              <a:cs typeface="SourceSansPro-Semibold"/>
            </a:endParaRPr>
          </a:p>
          <a:p>
            <a:pPr marL="24765" marR="5080">
              <a:lnSpc>
                <a:spcPts val="2780"/>
              </a:lnSpc>
              <a:spcBef>
                <a:spcPts val="40"/>
              </a:spcBef>
            </a:pPr>
            <a:r>
              <a:rPr sz="1800" b="1" spc="-10" dirty="0">
                <a:latin typeface="SourceSansPro-Semibold"/>
                <a:cs typeface="SourceSansPro-Semibold"/>
              </a:rPr>
              <a:t>Assets </a:t>
            </a:r>
            <a:r>
              <a:rPr sz="1800" b="1" spc="-20" dirty="0">
                <a:latin typeface="SourceSansPro-Semibold"/>
                <a:cs typeface="SourceSansPro-Semibold"/>
              </a:rPr>
              <a:t>Endeavors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3756" y="1758569"/>
            <a:ext cx="1295400" cy="1275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b="1" dirty="0">
                <a:solidFill>
                  <a:srgbClr val="007CC6"/>
                </a:solidFill>
                <a:latin typeface="SourceSansPro-Semibold"/>
                <a:cs typeface="SourceSansPro-Semibold"/>
              </a:rPr>
              <a:t>COVER</a:t>
            </a:r>
            <a:r>
              <a:rPr sz="1800" b="1" spc="-60" dirty="0">
                <a:solidFill>
                  <a:srgbClr val="007CC6"/>
                </a:solidFill>
                <a:latin typeface="SourceSansPro-Semibold"/>
                <a:cs typeface="SourceSansPro-Semibold"/>
              </a:rPr>
              <a:t> </a:t>
            </a:r>
            <a:r>
              <a:rPr sz="1800" b="1" spc="-25" dirty="0">
                <a:solidFill>
                  <a:srgbClr val="007CC6"/>
                </a:solidFill>
                <a:latin typeface="SourceSansPro-Semibold"/>
                <a:cs typeface="SourceSansPro-Semibold"/>
              </a:rPr>
              <a:t>FIXED </a:t>
            </a:r>
            <a:r>
              <a:rPr sz="1800" b="1" spc="-10" dirty="0">
                <a:solidFill>
                  <a:srgbClr val="007CC6"/>
                </a:solidFill>
                <a:latin typeface="SourceSansPro-Semibold"/>
                <a:cs typeface="SourceSansPro-Semibold"/>
              </a:rPr>
              <a:t>EXPENSES</a:t>
            </a:r>
            <a:endParaRPr sz="1800">
              <a:latin typeface="SourceSansPro-Semibold"/>
              <a:cs typeface="SourceSansPro-Semibold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b="1" spc="-10" dirty="0">
                <a:latin typeface="SourceSansPro-Semibold"/>
                <a:cs typeface="SourceSansPro-Semibold"/>
              </a:rPr>
              <a:t>Bills</a:t>
            </a:r>
            <a:endParaRPr sz="1800">
              <a:latin typeface="SourceSansPro-Semibold"/>
              <a:cs typeface="SourceSansPro-Semibold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b="1" spc="-10" dirty="0">
                <a:latin typeface="SourceSansPro-Semibold"/>
                <a:cs typeface="SourceSansPro-Semibold"/>
              </a:rPr>
              <a:t>Taxes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3359" y="1758340"/>
            <a:ext cx="1675130" cy="1275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335" marR="5080" indent="-1270">
              <a:lnSpc>
                <a:spcPct val="101099"/>
              </a:lnSpc>
              <a:spcBef>
                <a:spcPts val="75"/>
              </a:spcBef>
            </a:pPr>
            <a:r>
              <a:rPr sz="1800" b="1" dirty="0">
                <a:solidFill>
                  <a:srgbClr val="1CBDFE"/>
                </a:solidFill>
                <a:latin typeface="SourceSansPro-Semibold"/>
                <a:cs typeface="SourceSansPro-Semibold"/>
              </a:rPr>
              <a:t>COVER</a:t>
            </a:r>
            <a:r>
              <a:rPr sz="1800" b="1" spc="-6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 </a:t>
            </a:r>
            <a:r>
              <a:rPr sz="1800" b="1" spc="-2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VARIABLE </a:t>
            </a:r>
            <a:r>
              <a:rPr sz="1800" b="1" spc="-10" dirty="0">
                <a:solidFill>
                  <a:srgbClr val="1CBDFE"/>
                </a:solidFill>
                <a:latin typeface="SourceSansPro-Semibold"/>
                <a:cs typeface="SourceSansPro-Semibold"/>
              </a:rPr>
              <a:t>EXPENSES</a:t>
            </a:r>
            <a:endParaRPr sz="1800">
              <a:latin typeface="SourceSansPro-Semibold"/>
              <a:cs typeface="SourceSansPro-Semibold"/>
            </a:endParaRPr>
          </a:p>
          <a:p>
            <a:pPr marL="93980">
              <a:lnSpc>
                <a:spcPct val="100000"/>
              </a:lnSpc>
              <a:spcBef>
                <a:spcPts val="455"/>
              </a:spcBef>
            </a:pPr>
            <a:r>
              <a:rPr sz="1800" b="1" spc="-10" dirty="0">
                <a:latin typeface="SourceSansPro-Semibold"/>
                <a:cs typeface="SourceSansPro-Semibold"/>
              </a:rPr>
              <a:t>Lifestyle</a:t>
            </a:r>
            <a:endParaRPr sz="1800">
              <a:latin typeface="SourceSansPro-Semibold"/>
              <a:cs typeface="SourceSansPro-Semibold"/>
            </a:endParaRPr>
          </a:p>
          <a:p>
            <a:pPr marL="93980">
              <a:lnSpc>
                <a:spcPct val="100000"/>
              </a:lnSpc>
              <a:spcBef>
                <a:spcPts val="720"/>
              </a:spcBef>
            </a:pPr>
            <a:r>
              <a:rPr sz="1800" b="1" spc="-10" dirty="0">
                <a:latin typeface="SourceSansPro-Semibold"/>
                <a:cs typeface="SourceSansPro-Semibold"/>
              </a:rPr>
              <a:t>Groceries</a:t>
            </a:r>
            <a:endParaRPr sz="1800">
              <a:latin typeface="SourceSansPro-Semibold"/>
              <a:cs typeface="SourceSansPro-Semibol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00252" y="3148842"/>
            <a:ext cx="7211695" cy="4171950"/>
            <a:chOff x="2400252" y="3148842"/>
            <a:chExt cx="7211695" cy="4171950"/>
          </a:xfrm>
        </p:grpSpPr>
        <p:sp>
          <p:nvSpPr>
            <p:cNvPr id="12" name="object 12"/>
            <p:cNvSpPr/>
            <p:nvPr/>
          </p:nvSpPr>
          <p:spPr>
            <a:xfrm>
              <a:off x="8419994" y="3167546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33" y="0"/>
                  </a:moveTo>
                  <a:lnTo>
                    <a:pt x="545947" y="1473"/>
                  </a:lnTo>
                  <a:lnTo>
                    <a:pt x="504761" y="5842"/>
                  </a:lnTo>
                  <a:lnTo>
                    <a:pt x="464464" y="12992"/>
                  </a:lnTo>
                  <a:lnTo>
                    <a:pt x="425157" y="22821"/>
                  </a:lnTo>
                  <a:lnTo>
                    <a:pt x="386956" y="35242"/>
                  </a:lnTo>
                  <a:lnTo>
                    <a:pt x="349948" y="50152"/>
                  </a:lnTo>
                  <a:lnTo>
                    <a:pt x="314236" y="67462"/>
                  </a:lnTo>
                  <a:lnTo>
                    <a:pt x="279920" y="87045"/>
                  </a:lnTo>
                  <a:lnTo>
                    <a:pt x="247091" y="108826"/>
                  </a:lnTo>
                  <a:lnTo>
                    <a:pt x="215861" y="132689"/>
                  </a:lnTo>
                  <a:lnTo>
                    <a:pt x="186308" y="158559"/>
                  </a:lnTo>
                  <a:lnTo>
                    <a:pt x="158559" y="186309"/>
                  </a:lnTo>
                  <a:lnTo>
                    <a:pt x="132702" y="215849"/>
                  </a:lnTo>
                  <a:lnTo>
                    <a:pt x="108838" y="247078"/>
                  </a:lnTo>
                  <a:lnTo>
                    <a:pt x="87058" y="279908"/>
                  </a:lnTo>
                  <a:lnTo>
                    <a:pt x="67462" y="314236"/>
                  </a:lnTo>
                  <a:lnTo>
                    <a:pt x="50164" y="349948"/>
                  </a:lnTo>
                  <a:lnTo>
                    <a:pt x="35255" y="386956"/>
                  </a:lnTo>
                  <a:lnTo>
                    <a:pt x="22834" y="425157"/>
                  </a:lnTo>
                  <a:lnTo>
                    <a:pt x="12992" y="464451"/>
                  </a:lnTo>
                  <a:lnTo>
                    <a:pt x="5841" y="504748"/>
                  </a:lnTo>
                  <a:lnTo>
                    <a:pt x="1485" y="545934"/>
                  </a:lnTo>
                  <a:lnTo>
                    <a:pt x="0" y="587921"/>
                  </a:lnTo>
                  <a:lnTo>
                    <a:pt x="1485" y="629907"/>
                  </a:lnTo>
                  <a:lnTo>
                    <a:pt x="5841" y="671106"/>
                  </a:lnTo>
                  <a:lnTo>
                    <a:pt x="12992" y="711403"/>
                  </a:lnTo>
                  <a:lnTo>
                    <a:pt x="22834" y="750697"/>
                  </a:lnTo>
                  <a:lnTo>
                    <a:pt x="35255" y="788898"/>
                  </a:lnTo>
                  <a:lnTo>
                    <a:pt x="50164" y="825906"/>
                  </a:lnTo>
                  <a:lnTo>
                    <a:pt x="67462" y="861618"/>
                  </a:lnTo>
                  <a:lnTo>
                    <a:pt x="87058" y="895946"/>
                  </a:lnTo>
                  <a:lnTo>
                    <a:pt x="108838" y="928763"/>
                  </a:lnTo>
                  <a:lnTo>
                    <a:pt x="132702" y="960005"/>
                  </a:lnTo>
                  <a:lnTo>
                    <a:pt x="158559" y="989545"/>
                  </a:lnTo>
                  <a:lnTo>
                    <a:pt x="186308" y="1017295"/>
                  </a:lnTo>
                  <a:lnTo>
                    <a:pt x="215861" y="1043152"/>
                  </a:lnTo>
                  <a:lnTo>
                    <a:pt x="247091" y="1067028"/>
                  </a:lnTo>
                  <a:lnTo>
                    <a:pt x="279920" y="1088809"/>
                  </a:lnTo>
                  <a:lnTo>
                    <a:pt x="314236" y="1108392"/>
                  </a:lnTo>
                  <a:lnTo>
                    <a:pt x="349948" y="1125689"/>
                  </a:lnTo>
                  <a:lnTo>
                    <a:pt x="386956" y="1140612"/>
                  </a:lnTo>
                  <a:lnTo>
                    <a:pt x="425157" y="1153033"/>
                  </a:lnTo>
                  <a:lnTo>
                    <a:pt x="464464" y="1162862"/>
                  </a:lnTo>
                  <a:lnTo>
                    <a:pt x="504761" y="1170012"/>
                  </a:lnTo>
                  <a:lnTo>
                    <a:pt x="545947" y="1174381"/>
                  </a:lnTo>
                  <a:lnTo>
                    <a:pt x="587933" y="1175854"/>
                  </a:lnTo>
                  <a:lnTo>
                    <a:pt x="629919" y="1174381"/>
                  </a:lnTo>
                  <a:lnTo>
                    <a:pt x="671106" y="1170012"/>
                  </a:lnTo>
                  <a:lnTo>
                    <a:pt x="711403" y="1162862"/>
                  </a:lnTo>
                  <a:lnTo>
                    <a:pt x="750696" y="1153033"/>
                  </a:lnTo>
                  <a:lnTo>
                    <a:pt x="788911" y="1140612"/>
                  </a:lnTo>
                  <a:lnTo>
                    <a:pt x="825906" y="1125689"/>
                  </a:lnTo>
                  <a:lnTo>
                    <a:pt x="861631" y="1108392"/>
                  </a:lnTo>
                  <a:lnTo>
                    <a:pt x="895946" y="1088809"/>
                  </a:lnTo>
                  <a:lnTo>
                    <a:pt x="928776" y="1067028"/>
                  </a:lnTo>
                  <a:lnTo>
                    <a:pt x="960005" y="1043152"/>
                  </a:lnTo>
                  <a:lnTo>
                    <a:pt x="989558" y="1017295"/>
                  </a:lnTo>
                  <a:lnTo>
                    <a:pt x="1017308" y="989545"/>
                  </a:lnTo>
                  <a:lnTo>
                    <a:pt x="1043165" y="960005"/>
                  </a:lnTo>
                  <a:lnTo>
                    <a:pt x="1067028" y="928763"/>
                  </a:lnTo>
                  <a:lnTo>
                    <a:pt x="1088809" y="895946"/>
                  </a:lnTo>
                  <a:lnTo>
                    <a:pt x="1108405" y="861618"/>
                  </a:lnTo>
                  <a:lnTo>
                    <a:pt x="1125702" y="825906"/>
                  </a:lnTo>
                  <a:lnTo>
                    <a:pt x="1140612" y="788898"/>
                  </a:lnTo>
                  <a:lnTo>
                    <a:pt x="1153033" y="750697"/>
                  </a:lnTo>
                  <a:lnTo>
                    <a:pt x="1162875" y="711403"/>
                  </a:lnTo>
                  <a:lnTo>
                    <a:pt x="1170025" y="671106"/>
                  </a:lnTo>
                  <a:lnTo>
                    <a:pt x="1174381" y="629907"/>
                  </a:lnTo>
                  <a:lnTo>
                    <a:pt x="1175854" y="587921"/>
                  </a:lnTo>
                  <a:lnTo>
                    <a:pt x="1174381" y="545934"/>
                  </a:lnTo>
                  <a:lnTo>
                    <a:pt x="1170025" y="504748"/>
                  </a:lnTo>
                  <a:lnTo>
                    <a:pt x="1162875" y="464451"/>
                  </a:lnTo>
                  <a:lnTo>
                    <a:pt x="1153033" y="425157"/>
                  </a:lnTo>
                  <a:lnTo>
                    <a:pt x="1140612" y="386956"/>
                  </a:lnTo>
                  <a:lnTo>
                    <a:pt x="1125702" y="349948"/>
                  </a:lnTo>
                  <a:lnTo>
                    <a:pt x="1108405" y="314236"/>
                  </a:lnTo>
                  <a:lnTo>
                    <a:pt x="1088809" y="279908"/>
                  </a:lnTo>
                  <a:lnTo>
                    <a:pt x="1067028" y="247078"/>
                  </a:lnTo>
                  <a:lnTo>
                    <a:pt x="1043165" y="215849"/>
                  </a:lnTo>
                  <a:lnTo>
                    <a:pt x="1017308" y="186309"/>
                  </a:lnTo>
                  <a:lnTo>
                    <a:pt x="989558" y="158559"/>
                  </a:lnTo>
                  <a:lnTo>
                    <a:pt x="960005" y="132689"/>
                  </a:lnTo>
                  <a:lnTo>
                    <a:pt x="928776" y="108826"/>
                  </a:lnTo>
                  <a:lnTo>
                    <a:pt x="895946" y="87045"/>
                  </a:lnTo>
                  <a:lnTo>
                    <a:pt x="861631" y="67462"/>
                  </a:lnTo>
                  <a:lnTo>
                    <a:pt x="825906" y="50152"/>
                  </a:lnTo>
                  <a:lnTo>
                    <a:pt x="788911" y="35242"/>
                  </a:lnTo>
                  <a:lnTo>
                    <a:pt x="750696" y="22821"/>
                  </a:lnTo>
                  <a:lnTo>
                    <a:pt x="711403" y="12992"/>
                  </a:lnTo>
                  <a:lnTo>
                    <a:pt x="671106" y="5842"/>
                  </a:lnTo>
                  <a:lnTo>
                    <a:pt x="629919" y="1473"/>
                  </a:lnTo>
                  <a:lnTo>
                    <a:pt x="587933" y="0"/>
                  </a:lnTo>
                  <a:close/>
                </a:path>
              </a:pathLst>
            </a:custGeom>
            <a:solidFill>
              <a:srgbClr val="F0A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0000" y="3167546"/>
              <a:ext cx="1175385" cy="1175385"/>
            </a:xfrm>
            <a:custGeom>
              <a:avLst/>
              <a:gdLst/>
              <a:ahLst/>
              <a:cxnLst/>
              <a:rect l="l" t="t" r="r" b="b"/>
              <a:pathLst>
                <a:path w="1175384" h="1175385">
                  <a:moveTo>
                    <a:pt x="587627" y="0"/>
                  </a:moveTo>
                  <a:lnTo>
                    <a:pt x="545661" y="1474"/>
                  </a:lnTo>
                  <a:lnTo>
                    <a:pt x="504492" y="5835"/>
                  </a:lnTo>
                  <a:lnTo>
                    <a:pt x="464218" y="12980"/>
                  </a:lnTo>
                  <a:lnTo>
                    <a:pt x="424940" y="22811"/>
                  </a:lnTo>
                  <a:lnTo>
                    <a:pt x="386756" y="35228"/>
                  </a:lnTo>
                  <a:lnTo>
                    <a:pt x="349767" y="50132"/>
                  </a:lnTo>
                  <a:lnTo>
                    <a:pt x="314071" y="67423"/>
                  </a:lnTo>
                  <a:lnTo>
                    <a:pt x="279768" y="87003"/>
                  </a:lnTo>
                  <a:lnTo>
                    <a:pt x="246957" y="108771"/>
                  </a:lnTo>
                  <a:lnTo>
                    <a:pt x="215739" y="132628"/>
                  </a:lnTo>
                  <a:lnTo>
                    <a:pt x="186211" y="158475"/>
                  </a:lnTo>
                  <a:lnTo>
                    <a:pt x="158475" y="186211"/>
                  </a:lnTo>
                  <a:lnTo>
                    <a:pt x="132628" y="215739"/>
                  </a:lnTo>
                  <a:lnTo>
                    <a:pt x="108771" y="246957"/>
                  </a:lnTo>
                  <a:lnTo>
                    <a:pt x="87003" y="279768"/>
                  </a:lnTo>
                  <a:lnTo>
                    <a:pt x="67423" y="314071"/>
                  </a:lnTo>
                  <a:lnTo>
                    <a:pt x="50132" y="349767"/>
                  </a:lnTo>
                  <a:lnTo>
                    <a:pt x="35228" y="386756"/>
                  </a:lnTo>
                  <a:lnTo>
                    <a:pt x="22811" y="424940"/>
                  </a:lnTo>
                  <a:lnTo>
                    <a:pt x="12980" y="464218"/>
                  </a:lnTo>
                  <a:lnTo>
                    <a:pt x="5835" y="504492"/>
                  </a:lnTo>
                  <a:lnTo>
                    <a:pt x="1474" y="545661"/>
                  </a:lnTo>
                  <a:lnTo>
                    <a:pt x="0" y="587627"/>
                  </a:lnTo>
                  <a:lnTo>
                    <a:pt x="1474" y="629592"/>
                  </a:lnTo>
                  <a:lnTo>
                    <a:pt x="5835" y="670761"/>
                  </a:lnTo>
                  <a:lnTo>
                    <a:pt x="12980" y="711034"/>
                  </a:lnTo>
                  <a:lnTo>
                    <a:pt x="22811" y="750312"/>
                  </a:lnTo>
                  <a:lnTo>
                    <a:pt x="35228" y="788496"/>
                  </a:lnTo>
                  <a:lnTo>
                    <a:pt x="50132" y="825485"/>
                  </a:lnTo>
                  <a:lnTo>
                    <a:pt x="67423" y="861182"/>
                  </a:lnTo>
                  <a:lnTo>
                    <a:pt x="87003" y="895485"/>
                  </a:lnTo>
                  <a:lnTo>
                    <a:pt x="108771" y="928295"/>
                  </a:lnTo>
                  <a:lnTo>
                    <a:pt x="132628" y="959514"/>
                  </a:lnTo>
                  <a:lnTo>
                    <a:pt x="158475" y="989042"/>
                  </a:lnTo>
                  <a:lnTo>
                    <a:pt x="186211" y="1016778"/>
                  </a:lnTo>
                  <a:lnTo>
                    <a:pt x="215739" y="1042625"/>
                  </a:lnTo>
                  <a:lnTo>
                    <a:pt x="246957" y="1066482"/>
                  </a:lnTo>
                  <a:lnTo>
                    <a:pt x="279768" y="1088249"/>
                  </a:lnTo>
                  <a:lnTo>
                    <a:pt x="314071" y="1107829"/>
                  </a:lnTo>
                  <a:lnTo>
                    <a:pt x="349767" y="1125120"/>
                  </a:lnTo>
                  <a:lnTo>
                    <a:pt x="386756" y="1140025"/>
                  </a:lnTo>
                  <a:lnTo>
                    <a:pt x="424940" y="1152442"/>
                  </a:lnTo>
                  <a:lnTo>
                    <a:pt x="464218" y="1162272"/>
                  </a:lnTo>
                  <a:lnTo>
                    <a:pt x="504492" y="1169418"/>
                  </a:lnTo>
                  <a:lnTo>
                    <a:pt x="545661" y="1173779"/>
                  </a:lnTo>
                  <a:lnTo>
                    <a:pt x="587627" y="1175254"/>
                  </a:lnTo>
                  <a:lnTo>
                    <a:pt x="629592" y="1173779"/>
                  </a:lnTo>
                  <a:lnTo>
                    <a:pt x="670761" y="1169418"/>
                  </a:lnTo>
                  <a:lnTo>
                    <a:pt x="711034" y="1162272"/>
                  </a:lnTo>
                  <a:lnTo>
                    <a:pt x="750312" y="1152442"/>
                  </a:lnTo>
                  <a:lnTo>
                    <a:pt x="788496" y="1140025"/>
                  </a:lnTo>
                  <a:lnTo>
                    <a:pt x="825485" y="1125120"/>
                  </a:lnTo>
                  <a:lnTo>
                    <a:pt x="861182" y="1107829"/>
                  </a:lnTo>
                  <a:lnTo>
                    <a:pt x="895485" y="1088249"/>
                  </a:lnTo>
                  <a:lnTo>
                    <a:pt x="928295" y="1066482"/>
                  </a:lnTo>
                  <a:lnTo>
                    <a:pt x="959514" y="1042625"/>
                  </a:lnTo>
                  <a:lnTo>
                    <a:pt x="989042" y="1016778"/>
                  </a:lnTo>
                  <a:lnTo>
                    <a:pt x="1016778" y="989042"/>
                  </a:lnTo>
                  <a:lnTo>
                    <a:pt x="1042625" y="959514"/>
                  </a:lnTo>
                  <a:lnTo>
                    <a:pt x="1066482" y="928295"/>
                  </a:lnTo>
                  <a:lnTo>
                    <a:pt x="1088249" y="895485"/>
                  </a:lnTo>
                  <a:lnTo>
                    <a:pt x="1107829" y="861182"/>
                  </a:lnTo>
                  <a:lnTo>
                    <a:pt x="1125120" y="825485"/>
                  </a:lnTo>
                  <a:lnTo>
                    <a:pt x="1140025" y="788496"/>
                  </a:lnTo>
                  <a:lnTo>
                    <a:pt x="1152441" y="750312"/>
                  </a:lnTo>
                  <a:lnTo>
                    <a:pt x="1162272" y="711034"/>
                  </a:lnTo>
                  <a:lnTo>
                    <a:pt x="1169418" y="670761"/>
                  </a:lnTo>
                  <a:lnTo>
                    <a:pt x="1173779" y="629592"/>
                  </a:lnTo>
                  <a:lnTo>
                    <a:pt x="1175254" y="587627"/>
                  </a:lnTo>
                  <a:lnTo>
                    <a:pt x="1173779" y="545661"/>
                  </a:lnTo>
                  <a:lnTo>
                    <a:pt x="1169418" y="504492"/>
                  </a:lnTo>
                  <a:lnTo>
                    <a:pt x="1162272" y="464218"/>
                  </a:lnTo>
                  <a:lnTo>
                    <a:pt x="1152441" y="424940"/>
                  </a:lnTo>
                  <a:lnTo>
                    <a:pt x="1140025" y="386756"/>
                  </a:lnTo>
                  <a:lnTo>
                    <a:pt x="1125120" y="349767"/>
                  </a:lnTo>
                  <a:lnTo>
                    <a:pt x="1107829" y="314071"/>
                  </a:lnTo>
                  <a:lnTo>
                    <a:pt x="1088249" y="279768"/>
                  </a:lnTo>
                  <a:lnTo>
                    <a:pt x="1066482" y="246957"/>
                  </a:lnTo>
                  <a:lnTo>
                    <a:pt x="1042625" y="215739"/>
                  </a:lnTo>
                  <a:lnTo>
                    <a:pt x="1016778" y="186211"/>
                  </a:lnTo>
                  <a:lnTo>
                    <a:pt x="989042" y="158475"/>
                  </a:lnTo>
                  <a:lnTo>
                    <a:pt x="959514" y="132628"/>
                  </a:lnTo>
                  <a:lnTo>
                    <a:pt x="928295" y="108771"/>
                  </a:lnTo>
                  <a:lnTo>
                    <a:pt x="895485" y="87003"/>
                  </a:lnTo>
                  <a:lnTo>
                    <a:pt x="861182" y="67423"/>
                  </a:lnTo>
                  <a:lnTo>
                    <a:pt x="825485" y="50132"/>
                  </a:lnTo>
                  <a:lnTo>
                    <a:pt x="788496" y="35228"/>
                  </a:lnTo>
                  <a:lnTo>
                    <a:pt x="750312" y="22811"/>
                  </a:lnTo>
                  <a:lnTo>
                    <a:pt x="711034" y="12980"/>
                  </a:lnTo>
                  <a:lnTo>
                    <a:pt x="670761" y="5835"/>
                  </a:lnTo>
                  <a:lnTo>
                    <a:pt x="629592" y="1474"/>
                  </a:lnTo>
                  <a:lnTo>
                    <a:pt x="587627" y="0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5342" y="3409289"/>
              <a:ext cx="705509" cy="702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7709" y="3151238"/>
              <a:ext cx="57310" cy="573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18882" y="3165218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21" y="0"/>
                  </a:moveTo>
                  <a:lnTo>
                    <a:pt x="545934" y="1473"/>
                  </a:lnTo>
                  <a:lnTo>
                    <a:pt x="504748" y="5842"/>
                  </a:lnTo>
                  <a:lnTo>
                    <a:pt x="464451" y="12992"/>
                  </a:lnTo>
                  <a:lnTo>
                    <a:pt x="425157" y="22821"/>
                  </a:lnTo>
                  <a:lnTo>
                    <a:pt x="386943" y="35242"/>
                  </a:lnTo>
                  <a:lnTo>
                    <a:pt x="349935" y="50152"/>
                  </a:lnTo>
                  <a:lnTo>
                    <a:pt x="314223" y="67462"/>
                  </a:lnTo>
                  <a:lnTo>
                    <a:pt x="279908" y="87045"/>
                  </a:lnTo>
                  <a:lnTo>
                    <a:pt x="247078" y="108826"/>
                  </a:lnTo>
                  <a:lnTo>
                    <a:pt x="215849" y="132702"/>
                  </a:lnTo>
                  <a:lnTo>
                    <a:pt x="186296" y="158559"/>
                  </a:lnTo>
                  <a:lnTo>
                    <a:pt x="158546" y="186309"/>
                  </a:lnTo>
                  <a:lnTo>
                    <a:pt x="132689" y="215849"/>
                  </a:lnTo>
                  <a:lnTo>
                    <a:pt x="108826" y="247078"/>
                  </a:lnTo>
                  <a:lnTo>
                    <a:pt x="87045" y="279908"/>
                  </a:lnTo>
                  <a:lnTo>
                    <a:pt x="67449" y="314236"/>
                  </a:lnTo>
                  <a:lnTo>
                    <a:pt x="50152" y="349948"/>
                  </a:lnTo>
                  <a:lnTo>
                    <a:pt x="35242" y="386956"/>
                  </a:lnTo>
                  <a:lnTo>
                    <a:pt x="22821" y="425157"/>
                  </a:lnTo>
                  <a:lnTo>
                    <a:pt x="12979" y="464451"/>
                  </a:lnTo>
                  <a:lnTo>
                    <a:pt x="5829" y="504748"/>
                  </a:lnTo>
                  <a:lnTo>
                    <a:pt x="1473" y="545934"/>
                  </a:lnTo>
                  <a:lnTo>
                    <a:pt x="0" y="587921"/>
                  </a:lnTo>
                  <a:lnTo>
                    <a:pt x="1473" y="629920"/>
                  </a:lnTo>
                  <a:lnTo>
                    <a:pt x="5829" y="671106"/>
                  </a:lnTo>
                  <a:lnTo>
                    <a:pt x="12979" y="711403"/>
                  </a:lnTo>
                  <a:lnTo>
                    <a:pt x="22821" y="750697"/>
                  </a:lnTo>
                  <a:lnTo>
                    <a:pt x="35242" y="788898"/>
                  </a:lnTo>
                  <a:lnTo>
                    <a:pt x="50152" y="825906"/>
                  </a:lnTo>
                  <a:lnTo>
                    <a:pt x="67449" y="861618"/>
                  </a:lnTo>
                  <a:lnTo>
                    <a:pt x="87045" y="895946"/>
                  </a:lnTo>
                  <a:lnTo>
                    <a:pt x="108826" y="928763"/>
                  </a:lnTo>
                  <a:lnTo>
                    <a:pt x="132689" y="960005"/>
                  </a:lnTo>
                  <a:lnTo>
                    <a:pt x="158546" y="989545"/>
                  </a:lnTo>
                  <a:lnTo>
                    <a:pt x="186296" y="1017295"/>
                  </a:lnTo>
                  <a:lnTo>
                    <a:pt x="215849" y="1043152"/>
                  </a:lnTo>
                  <a:lnTo>
                    <a:pt x="247078" y="1067028"/>
                  </a:lnTo>
                  <a:lnTo>
                    <a:pt x="279908" y="1088809"/>
                  </a:lnTo>
                  <a:lnTo>
                    <a:pt x="314223" y="1108392"/>
                  </a:lnTo>
                  <a:lnTo>
                    <a:pt x="349935" y="1125689"/>
                  </a:lnTo>
                  <a:lnTo>
                    <a:pt x="386943" y="1140599"/>
                  </a:lnTo>
                  <a:lnTo>
                    <a:pt x="425157" y="1153033"/>
                  </a:lnTo>
                  <a:lnTo>
                    <a:pt x="464451" y="1162862"/>
                  </a:lnTo>
                  <a:lnTo>
                    <a:pt x="504748" y="1170012"/>
                  </a:lnTo>
                  <a:lnTo>
                    <a:pt x="545934" y="1174381"/>
                  </a:lnTo>
                  <a:lnTo>
                    <a:pt x="587921" y="1175854"/>
                  </a:lnTo>
                  <a:lnTo>
                    <a:pt x="629907" y="1174381"/>
                  </a:lnTo>
                  <a:lnTo>
                    <a:pt x="671093" y="1170012"/>
                  </a:lnTo>
                  <a:lnTo>
                    <a:pt x="711390" y="1162862"/>
                  </a:lnTo>
                  <a:lnTo>
                    <a:pt x="750684" y="1153033"/>
                  </a:lnTo>
                  <a:lnTo>
                    <a:pt x="788898" y="1140599"/>
                  </a:lnTo>
                  <a:lnTo>
                    <a:pt x="825906" y="1125689"/>
                  </a:lnTo>
                  <a:lnTo>
                    <a:pt x="861618" y="1108392"/>
                  </a:lnTo>
                  <a:lnTo>
                    <a:pt x="895934" y="1088809"/>
                  </a:lnTo>
                  <a:lnTo>
                    <a:pt x="928763" y="1067028"/>
                  </a:lnTo>
                  <a:lnTo>
                    <a:pt x="959993" y="1043152"/>
                  </a:lnTo>
                  <a:lnTo>
                    <a:pt x="989545" y="1017295"/>
                  </a:lnTo>
                  <a:lnTo>
                    <a:pt x="1017295" y="989545"/>
                  </a:lnTo>
                  <a:lnTo>
                    <a:pt x="1043152" y="960005"/>
                  </a:lnTo>
                  <a:lnTo>
                    <a:pt x="1067015" y="928763"/>
                  </a:lnTo>
                  <a:lnTo>
                    <a:pt x="1088796" y="895946"/>
                  </a:lnTo>
                  <a:lnTo>
                    <a:pt x="1108392" y="861618"/>
                  </a:lnTo>
                  <a:lnTo>
                    <a:pt x="1125689" y="825906"/>
                  </a:lnTo>
                  <a:lnTo>
                    <a:pt x="1140599" y="788898"/>
                  </a:lnTo>
                  <a:lnTo>
                    <a:pt x="1153020" y="750697"/>
                  </a:lnTo>
                  <a:lnTo>
                    <a:pt x="1162862" y="711403"/>
                  </a:lnTo>
                  <a:lnTo>
                    <a:pt x="1170012" y="671106"/>
                  </a:lnTo>
                  <a:lnTo>
                    <a:pt x="1174369" y="629920"/>
                  </a:lnTo>
                  <a:lnTo>
                    <a:pt x="1175842" y="587921"/>
                  </a:lnTo>
                  <a:lnTo>
                    <a:pt x="1174369" y="545934"/>
                  </a:lnTo>
                  <a:lnTo>
                    <a:pt x="1170012" y="504748"/>
                  </a:lnTo>
                  <a:lnTo>
                    <a:pt x="1162862" y="464451"/>
                  </a:lnTo>
                  <a:lnTo>
                    <a:pt x="1153020" y="425157"/>
                  </a:lnTo>
                  <a:lnTo>
                    <a:pt x="1140599" y="386956"/>
                  </a:lnTo>
                  <a:lnTo>
                    <a:pt x="1125689" y="349948"/>
                  </a:lnTo>
                  <a:lnTo>
                    <a:pt x="1108392" y="314236"/>
                  </a:lnTo>
                  <a:lnTo>
                    <a:pt x="1088796" y="279908"/>
                  </a:lnTo>
                  <a:lnTo>
                    <a:pt x="1067015" y="247078"/>
                  </a:lnTo>
                  <a:lnTo>
                    <a:pt x="1043152" y="215849"/>
                  </a:lnTo>
                  <a:lnTo>
                    <a:pt x="1017295" y="186309"/>
                  </a:lnTo>
                  <a:lnTo>
                    <a:pt x="989545" y="158559"/>
                  </a:lnTo>
                  <a:lnTo>
                    <a:pt x="959993" y="132702"/>
                  </a:lnTo>
                  <a:lnTo>
                    <a:pt x="928763" y="108826"/>
                  </a:lnTo>
                  <a:lnTo>
                    <a:pt x="895934" y="87045"/>
                  </a:lnTo>
                  <a:lnTo>
                    <a:pt x="861618" y="67462"/>
                  </a:lnTo>
                  <a:lnTo>
                    <a:pt x="825906" y="50152"/>
                  </a:lnTo>
                  <a:lnTo>
                    <a:pt x="788898" y="35242"/>
                  </a:lnTo>
                  <a:lnTo>
                    <a:pt x="750684" y="22821"/>
                  </a:lnTo>
                  <a:lnTo>
                    <a:pt x="711390" y="12992"/>
                  </a:lnTo>
                  <a:lnTo>
                    <a:pt x="671093" y="5842"/>
                  </a:lnTo>
                  <a:lnTo>
                    <a:pt x="629907" y="1473"/>
                  </a:lnTo>
                  <a:lnTo>
                    <a:pt x="587921" y="0"/>
                  </a:lnTo>
                  <a:close/>
                </a:path>
              </a:pathLst>
            </a:custGeom>
            <a:solidFill>
              <a:srgbClr val="1CBD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18876" y="3165218"/>
              <a:ext cx="1175385" cy="1175385"/>
            </a:xfrm>
            <a:custGeom>
              <a:avLst/>
              <a:gdLst/>
              <a:ahLst/>
              <a:cxnLst/>
              <a:rect l="l" t="t" r="r" b="b"/>
              <a:pathLst>
                <a:path w="1175384" h="1175385">
                  <a:moveTo>
                    <a:pt x="587627" y="0"/>
                  </a:moveTo>
                  <a:lnTo>
                    <a:pt x="545661" y="1474"/>
                  </a:lnTo>
                  <a:lnTo>
                    <a:pt x="504492" y="5835"/>
                  </a:lnTo>
                  <a:lnTo>
                    <a:pt x="464218" y="12980"/>
                  </a:lnTo>
                  <a:lnTo>
                    <a:pt x="424940" y="22811"/>
                  </a:lnTo>
                  <a:lnTo>
                    <a:pt x="386756" y="35228"/>
                  </a:lnTo>
                  <a:lnTo>
                    <a:pt x="349767" y="50132"/>
                  </a:lnTo>
                  <a:lnTo>
                    <a:pt x="314071" y="67423"/>
                  </a:lnTo>
                  <a:lnTo>
                    <a:pt x="279768" y="87003"/>
                  </a:lnTo>
                  <a:lnTo>
                    <a:pt x="246957" y="108771"/>
                  </a:lnTo>
                  <a:lnTo>
                    <a:pt x="215739" y="132628"/>
                  </a:lnTo>
                  <a:lnTo>
                    <a:pt x="186211" y="158475"/>
                  </a:lnTo>
                  <a:lnTo>
                    <a:pt x="158475" y="186211"/>
                  </a:lnTo>
                  <a:lnTo>
                    <a:pt x="132628" y="215739"/>
                  </a:lnTo>
                  <a:lnTo>
                    <a:pt x="108771" y="246957"/>
                  </a:lnTo>
                  <a:lnTo>
                    <a:pt x="87003" y="279768"/>
                  </a:lnTo>
                  <a:lnTo>
                    <a:pt x="67423" y="314071"/>
                  </a:lnTo>
                  <a:lnTo>
                    <a:pt x="50132" y="349767"/>
                  </a:lnTo>
                  <a:lnTo>
                    <a:pt x="35228" y="386756"/>
                  </a:lnTo>
                  <a:lnTo>
                    <a:pt x="22811" y="424940"/>
                  </a:lnTo>
                  <a:lnTo>
                    <a:pt x="12980" y="464218"/>
                  </a:lnTo>
                  <a:lnTo>
                    <a:pt x="5835" y="504492"/>
                  </a:lnTo>
                  <a:lnTo>
                    <a:pt x="1474" y="545661"/>
                  </a:lnTo>
                  <a:lnTo>
                    <a:pt x="0" y="587627"/>
                  </a:lnTo>
                  <a:lnTo>
                    <a:pt x="1474" y="629592"/>
                  </a:lnTo>
                  <a:lnTo>
                    <a:pt x="5835" y="670761"/>
                  </a:lnTo>
                  <a:lnTo>
                    <a:pt x="12980" y="711034"/>
                  </a:lnTo>
                  <a:lnTo>
                    <a:pt x="22811" y="750312"/>
                  </a:lnTo>
                  <a:lnTo>
                    <a:pt x="35228" y="788496"/>
                  </a:lnTo>
                  <a:lnTo>
                    <a:pt x="50132" y="825485"/>
                  </a:lnTo>
                  <a:lnTo>
                    <a:pt x="67423" y="861182"/>
                  </a:lnTo>
                  <a:lnTo>
                    <a:pt x="87003" y="895485"/>
                  </a:lnTo>
                  <a:lnTo>
                    <a:pt x="108771" y="928295"/>
                  </a:lnTo>
                  <a:lnTo>
                    <a:pt x="132628" y="959514"/>
                  </a:lnTo>
                  <a:lnTo>
                    <a:pt x="158475" y="989042"/>
                  </a:lnTo>
                  <a:lnTo>
                    <a:pt x="186211" y="1016778"/>
                  </a:lnTo>
                  <a:lnTo>
                    <a:pt x="215739" y="1042625"/>
                  </a:lnTo>
                  <a:lnTo>
                    <a:pt x="246957" y="1066482"/>
                  </a:lnTo>
                  <a:lnTo>
                    <a:pt x="279768" y="1088249"/>
                  </a:lnTo>
                  <a:lnTo>
                    <a:pt x="314071" y="1107829"/>
                  </a:lnTo>
                  <a:lnTo>
                    <a:pt x="349767" y="1125120"/>
                  </a:lnTo>
                  <a:lnTo>
                    <a:pt x="386756" y="1140025"/>
                  </a:lnTo>
                  <a:lnTo>
                    <a:pt x="424940" y="1152441"/>
                  </a:lnTo>
                  <a:lnTo>
                    <a:pt x="464218" y="1162272"/>
                  </a:lnTo>
                  <a:lnTo>
                    <a:pt x="504492" y="1169418"/>
                  </a:lnTo>
                  <a:lnTo>
                    <a:pt x="545661" y="1173779"/>
                  </a:lnTo>
                  <a:lnTo>
                    <a:pt x="587627" y="1175254"/>
                  </a:lnTo>
                  <a:lnTo>
                    <a:pt x="629592" y="1173779"/>
                  </a:lnTo>
                  <a:lnTo>
                    <a:pt x="670761" y="1169418"/>
                  </a:lnTo>
                  <a:lnTo>
                    <a:pt x="711034" y="1162272"/>
                  </a:lnTo>
                  <a:lnTo>
                    <a:pt x="750312" y="1152441"/>
                  </a:lnTo>
                  <a:lnTo>
                    <a:pt x="788496" y="1140025"/>
                  </a:lnTo>
                  <a:lnTo>
                    <a:pt x="825485" y="1125120"/>
                  </a:lnTo>
                  <a:lnTo>
                    <a:pt x="861182" y="1107829"/>
                  </a:lnTo>
                  <a:lnTo>
                    <a:pt x="895485" y="1088249"/>
                  </a:lnTo>
                  <a:lnTo>
                    <a:pt x="928295" y="1066482"/>
                  </a:lnTo>
                  <a:lnTo>
                    <a:pt x="959514" y="1042625"/>
                  </a:lnTo>
                  <a:lnTo>
                    <a:pt x="989042" y="1016778"/>
                  </a:lnTo>
                  <a:lnTo>
                    <a:pt x="1016778" y="989042"/>
                  </a:lnTo>
                  <a:lnTo>
                    <a:pt x="1042625" y="959514"/>
                  </a:lnTo>
                  <a:lnTo>
                    <a:pt x="1066482" y="928295"/>
                  </a:lnTo>
                  <a:lnTo>
                    <a:pt x="1088249" y="895485"/>
                  </a:lnTo>
                  <a:lnTo>
                    <a:pt x="1107829" y="861182"/>
                  </a:lnTo>
                  <a:lnTo>
                    <a:pt x="1125120" y="825485"/>
                  </a:lnTo>
                  <a:lnTo>
                    <a:pt x="1140025" y="788496"/>
                  </a:lnTo>
                  <a:lnTo>
                    <a:pt x="1152441" y="750312"/>
                  </a:lnTo>
                  <a:lnTo>
                    <a:pt x="1162272" y="711034"/>
                  </a:lnTo>
                  <a:lnTo>
                    <a:pt x="1169418" y="670761"/>
                  </a:lnTo>
                  <a:lnTo>
                    <a:pt x="1173779" y="629592"/>
                  </a:lnTo>
                  <a:lnTo>
                    <a:pt x="1175254" y="587627"/>
                  </a:lnTo>
                  <a:lnTo>
                    <a:pt x="1173779" y="545661"/>
                  </a:lnTo>
                  <a:lnTo>
                    <a:pt x="1169418" y="504492"/>
                  </a:lnTo>
                  <a:lnTo>
                    <a:pt x="1162272" y="464218"/>
                  </a:lnTo>
                  <a:lnTo>
                    <a:pt x="1152441" y="424940"/>
                  </a:lnTo>
                  <a:lnTo>
                    <a:pt x="1140025" y="386756"/>
                  </a:lnTo>
                  <a:lnTo>
                    <a:pt x="1125120" y="349767"/>
                  </a:lnTo>
                  <a:lnTo>
                    <a:pt x="1107829" y="314071"/>
                  </a:lnTo>
                  <a:lnTo>
                    <a:pt x="1088249" y="279768"/>
                  </a:lnTo>
                  <a:lnTo>
                    <a:pt x="1066482" y="246957"/>
                  </a:lnTo>
                  <a:lnTo>
                    <a:pt x="1042625" y="215739"/>
                  </a:lnTo>
                  <a:lnTo>
                    <a:pt x="1016778" y="186211"/>
                  </a:lnTo>
                  <a:lnTo>
                    <a:pt x="989042" y="158475"/>
                  </a:lnTo>
                  <a:lnTo>
                    <a:pt x="959514" y="132628"/>
                  </a:lnTo>
                  <a:lnTo>
                    <a:pt x="928295" y="108771"/>
                  </a:lnTo>
                  <a:lnTo>
                    <a:pt x="895485" y="87003"/>
                  </a:lnTo>
                  <a:lnTo>
                    <a:pt x="861182" y="67423"/>
                  </a:lnTo>
                  <a:lnTo>
                    <a:pt x="825485" y="50132"/>
                  </a:lnTo>
                  <a:lnTo>
                    <a:pt x="788496" y="35228"/>
                  </a:lnTo>
                  <a:lnTo>
                    <a:pt x="750312" y="22811"/>
                  </a:lnTo>
                  <a:lnTo>
                    <a:pt x="711034" y="12980"/>
                  </a:lnTo>
                  <a:lnTo>
                    <a:pt x="670761" y="5835"/>
                  </a:lnTo>
                  <a:lnTo>
                    <a:pt x="629592" y="1474"/>
                  </a:lnTo>
                  <a:lnTo>
                    <a:pt x="587627" y="0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42824" y="3439820"/>
              <a:ext cx="516255" cy="565785"/>
            </a:xfrm>
            <a:custGeom>
              <a:avLst/>
              <a:gdLst/>
              <a:ahLst/>
              <a:cxnLst/>
              <a:rect l="l" t="t" r="r" b="b"/>
              <a:pathLst>
                <a:path w="516254" h="565785">
                  <a:moveTo>
                    <a:pt x="372948" y="58445"/>
                  </a:moveTo>
                  <a:lnTo>
                    <a:pt x="349580" y="0"/>
                  </a:lnTo>
                  <a:lnTo>
                    <a:pt x="34417" y="128879"/>
                  </a:lnTo>
                  <a:lnTo>
                    <a:pt x="65938" y="128930"/>
                  </a:lnTo>
                  <a:lnTo>
                    <a:pt x="342912" y="15684"/>
                  </a:lnTo>
                  <a:lnTo>
                    <a:pt x="360972" y="60845"/>
                  </a:lnTo>
                  <a:lnTo>
                    <a:pt x="372948" y="58445"/>
                  </a:lnTo>
                  <a:close/>
                </a:path>
                <a:path w="516254" h="565785">
                  <a:moveTo>
                    <a:pt x="435698" y="128917"/>
                  </a:moveTo>
                  <a:lnTo>
                    <a:pt x="423494" y="66738"/>
                  </a:lnTo>
                  <a:lnTo>
                    <a:pt x="110909" y="128879"/>
                  </a:lnTo>
                  <a:lnTo>
                    <a:pt x="172135" y="128930"/>
                  </a:lnTo>
                  <a:lnTo>
                    <a:pt x="414032" y="80835"/>
                  </a:lnTo>
                  <a:lnTo>
                    <a:pt x="423494" y="128917"/>
                  </a:lnTo>
                  <a:lnTo>
                    <a:pt x="435698" y="128917"/>
                  </a:lnTo>
                  <a:close/>
                </a:path>
                <a:path w="516254" h="565785">
                  <a:moveTo>
                    <a:pt x="515886" y="343585"/>
                  </a:moveTo>
                  <a:lnTo>
                    <a:pt x="513638" y="332435"/>
                  </a:lnTo>
                  <a:lnTo>
                    <a:pt x="507492" y="323329"/>
                  </a:lnTo>
                  <a:lnTo>
                    <a:pt x="501561" y="319341"/>
                  </a:lnTo>
                  <a:lnTo>
                    <a:pt x="501561" y="335686"/>
                  </a:lnTo>
                  <a:lnTo>
                    <a:pt x="501561" y="437476"/>
                  </a:lnTo>
                  <a:lnTo>
                    <a:pt x="495147" y="443903"/>
                  </a:lnTo>
                  <a:lnTo>
                    <a:pt x="415582" y="443903"/>
                  </a:lnTo>
                  <a:lnTo>
                    <a:pt x="393255" y="439407"/>
                  </a:lnTo>
                  <a:lnTo>
                    <a:pt x="375043" y="427113"/>
                  </a:lnTo>
                  <a:lnTo>
                    <a:pt x="362750" y="408901"/>
                  </a:lnTo>
                  <a:lnTo>
                    <a:pt x="358254" y="386575"/>
                  </a:lnTo>
                  <a:lnTo>
                    <a:pt x="362750" y="364274"/>
                  </a:lnTo>
                  <a:lnTo>
                    <a:pt x="375043" y="346049"/>
                  </a:lnTo>
                  <a:lnTo>
                    <a:pt x="393255" y="333768"/>
                  </a:lnTo>
                  <a:lnTo>
                    <a:pt x="415582" y="329260"/>
                  </a:lnTo>
                  <a:lnTo>
                    <a:pt x="495147" y="329260"/>
                  </a:lnTo>
                  <a:lnTo>
                    <a:pt x="501561" y="335686"/>
                  </a:lnTo>
                  <a:lnTo>
                    <a:pt x="501561" y="319341"/>
                  </a:lnTo>
                  <a:lnTo>
                    <a:pt x="498386" y="317182"/>
                  </a:lnTo>
                  <a:lnTo>
                    <a:pt x="487235" y="314934"/>
                  </a:lnTo>
                  <a:lnTo>
                    <a:pt x="487235" y="228955"/>
                  </a:lnTo>
                  <a:lnTo>
                    <a:pt x="484974" y="217805"/>
                  </a:lnTo>
                  <a:lnTo>
                    <a:pt x="478828" y="208686"/>
                  </a:lnTo>
                  <a:lnTo>
                    <a:pt x="472897" y="204698"/>
                  </a:lnTo>
                  <a:lnTo>
                    <a:pt x="472897" y="221030"/>
                  </a:lnTo>
                  <a:lnTo>
                    <a:pt x="472897" y="314934"/>
                  </a:lnTo>
                  <a:lnTo>
                    <a:pt x="415582" y="314934"/>
                  </a:lnTo>
                  <a:lnTo>
                    <a:pt x="387680" y="320573"/>
                  </a:lnTo>
                  <a:lnTo>
                    <a:pt x="364909" y="335915"/>
                  </a:lnTo>
                  <a:lnTo>
                    <a:pt x="349554" y="358698"/>
                  </a:lnTo>
                  <a:lnTo>
                    <a:pt x="343928" y="386575"/>
                  </a:lnTo>
                  <a:lnTo>
                    <a:pt x="349554" y="414477"/>
                  </a:lnTo>
                  <a:lnTo>
                    <a:pt x="364909" y="437248"/>
                  </a:lnTo>
                  <a:lnTo>
                    <a:pt x="387680" y="452602"/>
                  </a:lnTo>
                  <a:lnTo>
                    <a:pt x="415582" y="458228"/>
                  </a:lnTo>
                  <a:lnTo>
                    <a:pt x="472897" y="458228"/>
                  </a:lnTo>
                  <a:lnTo>
                    <a:pt x="472897" y="529882"/>
                  </a:lnTo>
                  <a:lnTo>
                    <a:pt x="471208" y="538251"/>
                  </a:lnTo>
                  <a:lnTo>
                    <a:pt x="466598" y="545084"/>
                  </a:lnTo>
                  <a:lnTo>
                    <a:pt x="459765" y="549681"/>
                  </a:lnTo>
                  <a:lnTo>
                    <a:pt x="451396" y="551370"/>
                  </a:lnTo>
                  <a:lnTo>
                    <a:pt x="64490" y="551370"/>
                  </a:lnTo>
                  <a:lnTo>
                    <a:pt x="44970" y="547420"/>
                  </a:lnTo>
                  <a:lnTo>
                    <a:pt x="29032" y="536676"/>
                  </a:lnTo>
                  <a:lnTo>
                    <a:pt x="18288" y="520738"/>
                  </a:lnTo>
                  <a:lnTo>
                    <a:pt x="14338" y="501230"/>
                  </a:lnTo>
                  <a:lnTo>
                    <a:pt x="14338" y="205587"/>
                  </a:lnTo>
                  <a:lnTo>
                    <a:pt x="19939" y="209473"/>
                  </a:lnTo>
                  <a:lnTo>
                    <a:pt x="26073" y="212305"/>
                  </a:lnTo>
                  <a:lnTo>
                    <a:pt x="32626" y="214033"/>
                  </a:lnTo>
                  <a:lnTo>
                    <a:pt x="39420" y="214617"/>
                  </a:lnTo>
                  <a:lnTo>
                    <a:pt x="466483" y="214617"/>
                  </a:lnTo>
                  <a:lnTo>
                    <a:pt x="472897" y="221030"/>
                  </a:lnTo>
                  <a:lnTo>
                    <a:pt x="472897" y="204698"/>
                  </a:lnTo>
                  <a:lnTo>
                    <a:pt x="469722" y="202552"/>
                  </a:lnTo>
                  <a:lnTo>
                    <a:pt x="458571" y="200291"/>
                  </a:lnTo>
                  <a:lnTo>
                    <a:pt x="39420" y="200291"/>
                  </a:lnTo>
                  <a:lnTo>
                    <a:pt x="29654" y="198323"/>
                  </a:lnTo>
                  <a:lnTo>
                    <a:pt x="21678" y="192951"/>
                  </a:lnTo>
                  <a:lnTo>
                    <a:pt x="16294" y="184975"/>
                  </a:lnTo>
                  <a:lnTo>
                    <a:pt x="14338" y="175209"/>
                  </a:lnTo>
                  <a:lnTo>
                    <a:pt x="16294" y="165455"/>
                  </a:lnTo>
                  <a:lnTo>
                    <a:pt x="21704" y="157467"/>
                  </a:lnTo>
                  <a:lnTo>
                    <a:pt x="29654" y="152107"/>
                  </a:lnTo>
                  <a:lnTo>
                    <a:pt x="39420" y="150139"/>
                  </a:lnTo>
                  <a:lnTo>
                    <a:pt x="422744" y="150139"/>
                  </a:lnTo>
                  <a:lnTo>
                    <a:pt x="431101" y="151828"/>
                  </a:lnTo>
                  <a:lnTo>
                    <a:pt x="437934" y="156438"/>
                  </a:lnTo>
                  <a:lnTo>
                    <a:pt x="442531" y="163271"/>
                  </a:lnTo>
                  <a:lnTo>
                    <a:pt x="444233" y="171627"/>
                  </a:lnTo>
                  <a:lnTo>
                    <a:pt x="444233" y="185953"/>
                  </a:lnTo>
                  <a:lnTo>
                    <a:pt x="458571" y="185953"/>
                  </a:lnTo>
                  <a:lnTo>
                    <a:pt x="450634" y="150139"/>
                  </a:lnTo>
                  <a:lnTo>
                    <a:pt x="422744" y="135801"/>
                  </a:lnTo>
                  <a:lnTo>
                    <a:pt x="39420" y="135801"/>
                  </a:lnTo>
                  <a:lnTo>
                    <a:pt x="24917" y="138557"/>
                  </a:lnTo>
                  <a:lnTo>
                    <a:pt x="12788" y="146113"/>
                  </a:lnTo>
                  <a:lnTo>
                    <a:pt x="4114" y="157467"/>
                  </a:lnTo>
                  <a:lnTo>
                    <a:pt x="0" y="171627"/>
                  </a:lnTo>
                  <a:lnTo>
                    <a:pt x="0" y="501230"/>
                  </a:lnTo>
                  <a:lnTo>
                    <a:pt x="5080" y="526313"/>
                  </a:lnTo>
                  <a:lnTo>
                    <a:pt x="18910" y="546798"/>
                  </a:lnTo>
                  <a:lnTo>
                    <a:pt x="39395" y="560616"/>
                  </a:lnTo>
                  <a:lnTo>
                    <a:pt x="64490" y="565708"/>
                  </a:lnTo>
                  <a:lnTo>
                    <a:pt x="451396" y="565708"/>
                  </a:lnTo>
                  <a:lnTo>
                    <a:pt x="465340" y="562876"/>
                  </a:lnTo>
                  <a:lnTo>
                    <a:pt x="476719" y="555205"/>
                  </a:lnTo>
                  <a:lnTo>
                    <a:pt x="479298" y="551370"/>
                  </a:lnTo>
                  <a:lnTo>
                    <a:pt x="484403" y="543814"/>
                  </a:lnTo>
                  <a:lnTo>
                    <a:pt x="487235" y="529882"/>
                  </a:lnTo>
                  <a:lnTo>
                    <a:pt x="487235" y="458228"/>
                  </a:lnTo>
                  <a:lnTo>
                    <a:pt x="498386" y="455993"/>
                  </a:lnTo>
                  <a:lnTo>
                    <a:pt x="507492" y="449834"/>
                  </a:lnTo>
                  <a:lnTo>
                    <a:pt x="511492" y="443903"/>
                  </a:lnTo>
                  <a:lnTo>
                    <a:pt x="513638" y="440740"/>
                  </a:lnTo>
                  <a:lnTo>
                    <a:pt x="515886" y="429577"/>
                  </a:lnTo>
                  <a:lnTo>
                    <a:pt x="515886" y="343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17757" y="3167546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21" y="0"/>
                  </a:moveTo>
                  <a:lnTo>
                    <a:pt x="545934" y="1473"/>
                  </a:lnTo>
                  <a:lnTo>
                    <a:pt x="504748" y="5842"/>
                  </a:lnTo>
                  <a:lnTo>
                    <a:pt x="464451" y="12992"/>
                  </a:lnTo>
                  <a:lnTo>
                    <a:pt x="425157" y="22821"/>
                  </a:lnTo>
                  <a:lnTo>
                    <a:pt x="386943" y="35242"/>
                  </a:lnTo>
                  <a:lnTo>
                    <a:pt x="349935" y="50152"/>
                  </a:lnTo>
                  <a:lnTo>
                    <a:pt x="314223" y="67462"/>
                  </a:lnTo>
                  <a:lnTo>
                    <a:pt x="279908" y="87045"/>
                  </a:lnTo>
                  <a:lnTo>
                    <a:pt x="247078" y="108826"/>
                  </a:lnTo>
                  <a:lnTo>
                    <a:pt x="215849" y="132689"/>
                  </a:lnTo>
                  <a:lnTo>
                    <a:pt x="186296" y="158559"/>
                  </a:lnTo>
                  <a:lnTo>
                    <a:pt x="158546" y="186309"/>
                  </a:lnTo>
                  <a:lnTo>
                    <a:pt x="132689" y="215849"/>
                  </a:lnTo>
                  <a:lnTo>
                    <a:pt x="108826" y="247078"/>
                  </a:lnTo>
                  <a:lnTo>
                    <a:pt x="87045" y="279908"/>
                  </a:lnTo>
                  <a:lnTo>
                    <a:pt x="67449" y="314236"/>
                  </a:lnTo>
                  <a:lnTo>
                    <a:pt x="50152" y="349948"/>
                  </a:lnTo>
                  <a:lnTo>
                    <a:pt x="35242" y="386956"/>
                  </a:lnTo>
                  <a:lnTo>
                    <a:pt x="22821" y="425157"/>
                  </a:lnTo>
                  <a:lnTo>
                    <a:pt x="12979" y="464451"/>
                  </a:lnTo>
                  <a:lnTo>
                    <a:pt x="5829" y="504748"/>
                  </a:lnTo>
                  <a:lnTo>
                    <a:pt x="1473" y="545934"/>
                  </a:lnTo>
                  <a:lnTo>
                    <a:pt x="0" y="587921"/>
                  </a:lnTo>
                  <a:lnTo>
                    <a:pt x="1473" y="629907"/>
                  </a:lnTo>
                  <a:lnTo>
                    <a:pt x="5829" y="671106"/>
                  </a:lnTo>
                  <a:lnTo>
                    <a:pt x="12979" y="711403"/>
                  </a:lnTo>
                  <a:lnTo>
                    <a:pt x="22821" y="750697"/>
                  </a:lnTo>
                  <a:lnTo>
                    <a:pt x="35242" y="788898"/>
                  </a:lnTo>
                  <a:lnTo>
                    <a:pt x="50152" y="825906"/>
                  </a:lnTo>
                  <a:lnTo>
                    <a:pt x="67449" y="861618"/>
                  </a:lnTo>
                  <a:lnTo>
                    <a:pt x="87045" y="895946"/>
                  </a:lnTo>
                  <a:lnTo>
                    <a:pt x="108826" y="928763"/>
                  </a:lnTo>
                  <a:lnTo>
                    <a:pt x="132689" y="960005"/>
                  </a:lnTo>
                  <a:lnTo>
                    <a:pt x="158546" y="989545"/>
                  </a:lnTo>
                  <a:lnTo>
                    <a:pt x="186296" y="1017295"/>
                  </a:lnTo>
                  <a:lnTo>
                    <a:pt x="215849" y="1043152"/>
                  </a:lnTo>
                  <a:lnTo>
                    <a:pt x="247078" y="1067028"/>
                  </a:lnTo>
                  <a:lnTo>
                    <a:pt x="279908" y="1088809"/>
                  </a:lnTo>
                  <a:lnTo>
                    <a:pt x="314223" y="1108392"/>
                  </a:lnTo>
                  <a:lnTo>
                    <a:pt x="349935" y="1125689"/>
                  </a:lnTo>
                  <a:lnTo>
                    <a:pt x="386943" y="1140612"/>
                  </a:lnTo>
                  <a:lnTo>
                    <a:pt x="425157" y="1153033"/>
                  </a:lnTo>
                  <a:lnTo>
                    <a:pt x="464451" y="1162862"/>
                  </a:lnTo>
                  <a:lnTo>
                    <a:pt x="504748" y="1170012"/>
                  </a:lnTo>
                  <a:lnTo>
                    <a:pt x="545934" y="1174381"/>
                  </a:lnTo>
                  <a:lnTo>
                    <a:pt x="587921" y="1175854"/>
                  </a:lnTo>
                  <a:lnTo>
                    <a:pt x="629907" y="1174381"/>
                  </a:lnTo>
                  <a:lnTo>
                    <a:pt x="671093" y="1170012"/>
                  </a:lnTo>
                  <a:lnTo>
                    <a:pt x="711390" y="1162862"/>
                  </a:lnTo>
                  <a:lnTo>
                    <a:pt x="750684" y="1153033"/>
                  </a:lnTo>
                  <a:lnTo>
                    <a:pt x="788898" y="1140612"/>
                  </a:lnTo>
                  <a:lnTo>
                    <a:pt x="825906" y="1125689"/>
                  </a:lnTo>
                  <a:lnTo>
                    <a:pt x="861618" y="1108392"/>
                  </a:lnTo>
                  <a:lnTo>
                    <a:pt x="895934" y="1088809"/>
                  </a:lnTo>
                  <a:lnTo>
                    <a:pt x="928763" y="1067028"/>
                  </a:lnTo>
                  <a:lnTo>
                    <a:pt x="959993" y="1043152"/>
                  </a:lnTo>
                  <a:lnTo>
                    <a:pt x="989545" y="1017295"/>
                  </a:lnTo>
                  <a:lnTo>
                    <a:pt x="1017295" y="989545"/>
                  </a:lnTo>
                  <a:lnTo>
                    <a:pt x="1043152" y="960005"/>
                  </a:lnTo>
                  <a:lnTo>
                    <a:pt x="1067015" y="928763"/>
                  </a:lnTo>
                  <a:lnTo>
                    <a:pt x="1088796" y="895946"/>
                  </a:lnTo>
                  <a:lnTo>
                    <a:pt x="1108392" y="861618"/>
                  </a:lnTo>
                  <a:lnTo>
                    <a:pt x="1125689" y="825906"/>
                  </a:lnTo>
                  <a:lnTo>
                    <a:pt x="1140599" y="788898"/>
                  </a:lnTo>
                  <a:lnTo>
                    <a:pt x="1153020" y="750697"/>
                  </a:lnTo>
                  <a:lnTo>
                    <a:pt x="1162862" y="711403"/>
                  </a:lnTo>
                  <a:lnTo>
                    <a:pt x="1170012" y="671106"/>
                  </a:lnTo>
                  <a:lnTo>
                    <a:pt x="1174369" y="629907"/>
                  </a:lnTo>
                  <a:lnTo>
                    <a:pt x="1175854" y="587921"/>
                  </a:lnTo>
                  <a:lnTo>
                    <a:pt x="1174369" y="545934"/>
                  </a:lnTo>
                  <a:lnTo>
                    <a:pt x="1170012" y="504748"/>
                  </a:lnTo>
                  <a:lnTo>
                    <a:pt x="1162862" y="464451"/>
                  </a:lnTo>
                  <a:lnTo>
                    <a:pt x="1153020" y="425157"/>
                  </a:lnTo>
                  <a:lnTo>
                    <a:pt x="1140599" y="386956"/>
                  </a:lnTo>
                  <a:lnTo>
                    <a:pt x="1125689" y="349948"/>
                  </a:lnTo>
                  <a:lnTo>
                    <a:pt x="1108392" y="314236"/>
                  </a:lnTo>
                  <a:lnTo>
                    <a:pt x="1088796" y="279908"/>
                  </a:lnTo>
                  <a:lnTo>
                    <a:pt x="1067015" y="247078"/>
                  </a:lnTo>
                  <a:lnTo>
                    <a:pt x="1043152" y="215849"/>
                  </a:lnTo>
                  <a:lnTo>
                    <a:pt x="1017295" y="186309"/>
                  </a:lnTo>
                  <a:lnTo>
                    <a:pt x="989545" y="158559"/>
                  </a:lnTo>
                  <a:lnTo>
                    <a:pt x="959993" y="132689"/>
                  </a:lnTo>
                  <a:lnTo>
                    <a:pt x="928763" y="108826"/>
                  </a:lnTo>
                  <a:lnTo>
                    <a:pt x="895934" y="87045"/>
                  </a:lnTo>
                  <a:lnTo>
                    <a:pt x="861618" y="67462"/>
                  </a:lnTo>
                  <a:lnTo>
                    <a:pt x="825906" y="50152"/>
                  </a:lnTo>
                  <a:lnTo>
                    <a:pt x="788898" y="35242"/>
                  </a:lnTo>
                  <a:lnTo>
                    <a:pt x="750684" y="22821"/>
                  </a:lnTo>
                  <a:lnTo>
                    <a:pt x="711390" y="12992"/>
                  </a:lnTo>
                  <a:lnTo>
                    <a:pt x="671093" y="5842"/>
                  </a:lnTo>
                  <a:lnTo>
                    <a:pt x="629907" y="1473"/>
                  </a:lnTo>
                  <a:lnTo>
                    <a:pt x="587921" y="0"/>
                  </a:lnTo>
                  <a:close/>
                </a:path>
              </a:pathLst>
            </a:custGeom>
            <a:solidFill>
              <a:srgbClr val="002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7752" y="3167546"/>
              <a:ext cx="1175385" cy="1175385"/>
            </a:xfrm>
            <a:custGeom>
              <a:avLst/>
              <a:gdLst/>
              <a:ahLst/>
              <a:cxnLst/>
              <a:rect l="l" t="t" r="r" b="b"/>
              <a:pathLst>
                <a:path w="1175385" h="1175385">
                  <a:moveTo>
                    <a:pt x="587627" y="0"/>
                  </a:moveTo>
                  <a:lnTo>
                    <a:pt x="545661" y="1474"/>
                  </a:lnTo>
                  <a:lnTo>
                    <a:pt x="504492" y="5835"/>
                  </a:lnTo>
                  <a:lnTo>
                    <a:pt x="464218" y="12980"/>
                  </a:lnTo>
                  <a:lnTo>
                    <a:pt x="424940" y="22811"/>
                  </a:lnTo>
                  <a:lnTo>
                    <a:pt x="386756" y="35228"/>
                  </a:lnTo>
                  <a:lnTo>
                    <a:pt x="349767" y="50132"/>
                  </a:lnTo>
                  <a:lnTo>
                    <a:pt x="314071" y="67423"/>
                  </a:lnTo>
                  <a:lnTo>
                    <a:pt x="279768" y="87003"/>
                  </a:lnTo>
                  <a:lnTo>
                    <a:pt x="246957" y="108771"/>
                  </a:lnTo>
                  <a:lnTo>
                    <a:pt x="215739" y="132628"/>
                  </a:lnTo>
                  <a:lnTo>
                    <a:pt x="186211" y="158475"/>
                  </a:lnTo>
                  <a:lnTo>
                    <a:pt x="158475" y="186211"/>
                  </a:lnTo>
                  <a:lnTo>
                    <a:pt x="132628" y="215739"/>
                  </a:lnTo>
                  <a:lnTo>
                    <a:pt x="108771" y="246957"/>
                  </a:lnTo>
                  <a:lnTo>
                    <a:pt x="87003" y="279768"/>
                  </a:lnTo>
                  <a:lnTo>
                    <a:pt x="67423" y="314071"/>
                  </a:lnTo>
                  <a:lnTo>
                    <a:pt x="50132" y="349767"/>
                  </a:lnTo>
                  <a:lnTo>
                    <a:pt x="35228" y="386756"/>
                  </a:lnTo>
                  <a:lnTo>
                    <a:pt x="22811" y="424940"/>
                  </a:lnTo>
                  <a:lnTo>
                    <a:pt x="12980" y="464218"/>
                  </a:lnTo>
                  <a:lnTo>
                    <a:pt x="5835" y="504492"/>
                  </a:lnTo>
                  <a:lnTo>
                    <a:pt x="1474" y="545661"/>
                  </a:lnTo>
                  <a:lnTo>
                    <a:pt x="0" y="587627"/>
                  </a:lnTo>
                  <a:lnTo>
                    <a:pt x="1474" y="629592"/>
                  </a:lnTo>
                  <a:lnTo>
                    <a:pt x="5835" y="670761"/>
                  </a:lnTo>
                  <a:lnTo>
                    <a:pt x="12980" y="711034"/>
                  </a:lnTo>
                  <a:lnTo>
                    <a:pt x="22811" y="750312"/>
                  </a:lnTo>
                  <a:lnTo>
                    <a:pt x="35228" y="788496"/>
                  </a:lnTo>
                  <a:lnTo>
                    <a:pt x="50132" y="825485"/>
                  </a:lnTo>
                  <a:lnTo>
                    <a:pt x="67423" y="861182"/>
                  </a:lnTo>
                  <a:lnTo>
                    <a:pt x="87003" y="895485"/>
                  </a:lnTo>
                  <a:lnTo>
                    <a:pt x="108771" y="928295"/>
                  </a:lnTo>
                  <a:lnTo>
                    <a:pt x="132628" y="959514"/>
                  </a:lnTo>
                  <a:lnTo>
                    <a:pt x="158475" y="989042"/>
                  </a:lnTo>
                  <a:lnTo>
                    <a:pt x="186211" y="1016778"/>
                  </a:lnTo>
                  <a:lnTo>
                    <a:pt x="215739" y="1042625"/>
                  </a:lnTo>
                  <a:lnTo>
                    <a:pt x="246957" y="1066482"/>
                  </a:lnTo>
                  <a:lnTo>
                    <a:pt x="279768" y="1088249"/>
                  </a:lnTo>
                  <a:lnTo>
                    <a:pt x="314071" y="1107829"/>
                  </a:lnTo>
                  <a:lnTo>
                    <a:pt x="349767" y="1125120"/>
                  </a:lnTo>
                  <a:lnTo>
                    <a:pt x="386756" y="1140025"/>
                  </a:lnTo>
                  <a:lnTo>
                    <a:pt x="424940" y="1152442"/>
                  </a:lnTo>
                  <a:lnTo>
                    <a:pt x="464218" y="1162272"/>
                  </a:lnTo>
                  <a:lnTo>
                    <a:pt x="504492" y="1169418"/>
                  </a:lnTo>
                  <a:lnTo>
                    <a:pt x="545661" y="1173779"/>
                  </a:lnTo>
                  <a:lnTo>
                    <a:pt x="587627" y="1175254"/>
                  </a:lnTo>
                  <a:lnTo>
                    <a:pt x="629592" y="1173779"/>
                  </a:lnTo>
                  <a:lnTo>
                    <a:pt x="670761" y="1169418"/>
                  </a:lnTo>
                  <a:lnTo>
                    <a:pt x="711034" y="1162272"/>
                  </a:lnTo>
                  <a:lnTo>
                    <a:pt x="750312" y="1152442"/>
                  </a:lnTo>
                  <a:lnTo>
                    <a:pt x="788496" y="1140025"/>
                  </a:lnTo>
                  <a:lnTo>
                    <a:pt x="825485" y="1125120"/>
                  </a:lnTo>
                  <a:lnTo>
                    <a:pt x="861182" y="1107829"/>
                  </a:lnTo>
                  <a:lnTo>
                    <a:pt x="895485" y="1088249"/>
                  </a:lnTo>
                  <a:lnTo>
                    <a:pt x="928295" y="1066482"/>
                  </a:lnTo>
                  <a:lnTo>
                    <a:pt x="959514" y="1042625"/>
                  </a:lnTo>
                  <a:lnTo>
                    <a:pt x="989042" y="1016778"/>
                  </a:lnTo>
                  <a:lnTo>
                    <a:pt x="1016778" y="989042"/>
                  </a:lnTo>
                  <a:lnTo>
                    <a:pt x="1042625" y="959514"/>
                  </a:lnTo>
                  <a:lnTo>
                    <a:pt x="1066482" y="928295"/>
                  </a:lnTo>
                  <a:lnTo>
                    <a:pt x="1088249" y="895485"/>
                  </a:lnTo>
                  <a:lnTo>
                    <a:pt x="1107829" y="861182"/>
                  </a:lnTo>
                  <a:lnTo>
                    <a:pt x="1125120" y="825485"/>
                  </a:lnTo>
                  <a:lnTo>
                    <a:pt x="1140025" y="788496"/>
                  </a:lnTo>
                  <a:lnTo>
                    <a:pt x="1152441" y="750312"/>
                  </a:lnTo>
                  <a:lnTo>
                    <a:pt x="1162272" y="711034"/>
                  </a:lnTo>
                  <a:lnTo>
                    <a:pt x="1169418" y="670761"/>
                  </a:lnTo>
                  <a:lnTo>
                    <a:pt x="1173779" y="629592"/>
                  </a:lnTo>
                  <a:lnTo>
                    <a:pt x="1175254" y="587627"/>
                  </a:lnTo>
                  <a:lnTo>
                    <a:pt x="1173779" y="545661"/>
                  </a:lnTo>
                  <a:lnTo>
                    <a:pt x="1169418" y="504492"/>
                  </a:lnTo>
                  <a:lnTo>
                    <a:pt x="1162272" y="464218"/>
                  </a:lnTo>
                  <a:lnTo>
                    <a:pt x="1152441" y="424940"/>
                  </a:lnTo>
                  <a:lnTo>
                    <a:pt x="1140025" y="386756"/>
                  </a:lnTo>
                  <a:lnTo>
                    <a:pt x="1125120" y="349767"/>
                  </a:lnTo>
                  <a:lnTo>
                    <a:pt x="1107829" y="314071"/>
                  </a:lnTo>
                  <a:lnTo>
                    <a:pt x="1088249" y="279768"/>
                  </a:lnTo>
                  <a:lnTo>
                    <a:pt x="1066482" y="246957"/>
                  </a:lnTo>
                  <a:lnTo>
                    <a:pt x="1042625" y="215739"/>
                  </a:lnTo>
                  <a:lnTo>
                    <a:pt x="1016778" y="186211"/>
                  </a:lnTo>
                  <a:lnTo>
                    <a:pt x="989042" y="158475"/>
                  </a:lnTo>
                  <a:lnTo>
                    <a:pt x="959514" y="132628"/>
                  </a:lnTo>
                  <a:lnTo>
                    <a:pt x="928295" y="108771"/>
                  </a:lnTo>
                  <a:lnTo>
                    <a:pt x="895485" y="87003"/>
                  </a:lnTo>
                  <a:lnTo>
                    <a:pt x="861182" y="67423"/>
                  </a:lnTo>
                  <a:lnTo>
                    <a:pt x="825485" y="50132"/>
                  </a:lnTo>
                  <a:lnTo>
                    <a:pt x="788496" y="35228"/>
                  </a:lnTo>
                  <a:lnTo>
                    <a:pt x="750312" y="22811"/>
                  </a:lnTo>
                  <a:lnTo>
                    <a:pt x="711034" y="12980"/>
                  </a:lnTo>
                  <a:lnTo>
                    <a:pt x="670761" y="5835"/>
                  </a:lnTo>
                  <a:lnTo>
                    <a:pt x="629592" y="1474"/>
                  </a:lnTo>
                  <a:lnTo>
                    <a:pt x="587627" y="0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6157" y="3486988"/>
              <a:ext cx="387350" cy="515620"/>
            </a:xfrm>
            <a:custGeom>
              <a:avLst/>
              <a:gdLst/>
              <a:ahLst/>
              <a:cxnLst/>
              <a:rect l="l" t="t" r="r" b="b"/>
              <a:pathLst>
                <a:path w="387350" h="515620">
                  <a:moveTo>
                    <a:pt x="212763" y="399757"/>
                  </a:moveTo>
                  <a:lnTo>
                    <a:pt x="64477" y="399757"/>
                  </a:lnTo>
                  <a:lnTo>
                    <a:pt x="64477" y="412635"/>
                  </a:lnTo>
                  <a:lnTo>
                    <a:pt x="212763" y="412635"/>
                  </a:lnTo>
                  <a:lnTo>
                    <a:pt x="212763" y="399757"/>
                  </a:lnTo>
                  <a:close/>
                </a:path>
                <a:path w="387350" h="515620">
                  <a:moveTo>
                    <a:pt x="212763" y="303034"/>
                  </a:moveTo>
                  <a:lnTo>
                    <a:pt x="64477" y="303034"/>
                  </a:lnTo>
                  <a:lnTo>
                    <a:pt x="64477" y="315925"/>
                  </a:lnTo>
                  <a:lnTo>
                    <a:pt x="212763" y="315925"/>
                  </a:lnTo>
                  <a:lnTo>
                    <a:pt x="212763" y="303034"/>
                  </a:lnTo>
                  <a:close/>
                </a:path>
                <a:path w="387350" h="515620">
                  <a:moveTo>
                    <a:pt x="212763" y="206324"/>
                  </a:moveTo>
                  <a:lnTo>
                    <a:pt x="64477" y="206324"/>
                  </a:lnTo>
                  <a:lnTo>
                    <a:pt x="64477" y="219214"/>
                  </a:lnTo>
                  <a:lnTo>
                    <a:pt x="212763" y="219214"/>
                  </a:lnTo>
                  <a:lnTo>
                    <a:pt x="212763" y="206324"/>
                  </a:lnTo>
                  <a:close/>
                </a:path>
                <a:path w="387350" h="515620">
                  <a:moveTo>
                    <a:pt x="212763" y="109601"/>
                  </a:moveTo>
                  <a:lnTo>
                    <a:pt x="64477" y="109601"/>
                  </a:lnTo>
                  <a:lnTo>
                    <a:pt x="64477" y="122491"/>
                  </a:lnTo>
                  <a:lnTo>
                    <a:pt x="212763" y="122491"/>
                  </a:lnTo>
                  <a:lnTo>
                    <a:pt x="212763" y="109601"/>
                  </a:lnTo>
                  <a:close/>
                </a:path>
                <a:path w="387350" h="515620">
                  <a:moveTo>
                    <a:pt x="386842" y="0"/>
                  </a:moveTo>
                  <a:lnTo>
                    <a:pt x="373951" y="0"/>
                  </a:lnTo>
                  <a:lnTo>
                    <a:pt x="373951" y="12700"/>
                  </a:lnTo>
                  <a:lnTo>
                    <a:pt x="373951" y="502920"/>
                  </a:lnTo>
                  <a:lnTo>
                    <a:pt x="12890" y="502920"/>
                  </a:lnTo>
                  <a:lnTo>
                    <a:pt x="12890" y="12700"/>
                  </a:lnTo>
                  <a:lnTo>
                    <a:pt x="373951" y="12700"/>
                  </a:lnTo>
                  <a:lnTo>
                    <a:pt x="37395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2920"/>
                  </a:lnTo>
                  <a:lnTo>
                    <a:pt x="0" y="515620"/>
                  </a:lnTo>
                  <a:lnTo>
                    <a:pt x="386842" y="515620"/>
                  </a:lnTo>
                  <a:lnTo>
                    <a:pt x="386842" y="502920"/>
                  </a:lnTo>
                  <a:lnTo>
                    <a:pt x="386842" y="12700"/>
                  </a:lnTo>
                  <a:lnTo>
                    <a:pt x="386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511" y="3574026"/>
              <a:ext cx="58029" cy="580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511" y="3670744"/>
              <a:ext cx="58029" cy="580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511" y="3767455"/>
              <a:ext cx="58029" cy="580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511" y="3864165"/>
              <a:ext cx="58029" cy="580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16633" y="3167546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21" y="0"/>
                  </a:moveTo>
                  <a:lnTo>
                    <a:pt x="545934" y="1473"/>
                  </a:lnTo>
                  <a:lnTo>
                    <a:pt x="504748" y="5842"/>
                  </a:lnTo>
                  <a:lnTo>
                    <a:pt x="464451" y="12992"/>
                  </a:lnTo>
                  <a:lnTo>
                    <a:pt x="425157" y="22821"/>
                  </a:lnTo>
                  <a:lnTo>
                    <a:pt x="386943" y="35242"/>
                  </a:lnTo>
                  <a:lnTo>
                    <a:pt x="349935" y="50152"/>
                  </a:lnTo>
                  <a:lnTo>
                    <a:pt x="314223" y="67462"/>
                  </a:lnTo>
                  <a:lnTo>
                    <a:pt x="279908" y="87045"/>
                  </a:lnTo>
                  <a:lnTo>
                    <a:pt x="247078" y="108826"/>
                  </a:lnTo>
                  <a:lnTo>
                    <a:pt x="215849" y="132689"/>
                  </a:lnTo>
                  <a:lnTo>
                    <a:pt x="186296" y="158559"/>
                  </a:lnTo>
                  <a:lnTo>
                    <a:pt x="158546" y="186309"/>
                  </a:lnTo>
                  <a:lnTo>
                    <a:pt x="132689" y="215849"/>
                  </a:lnTo>
                  <a:lnTo>
                    <a:pt x="108826" y="247078"/>
                  </a:lnTo>
                  <a:lnTo>
                    <a:pt x="87045" y="279908"/>
                  </a:lnTo>
                  <a:lnTo>
                    <a:pt x="67449" y="314236"/>
                  </a:lnTo>
                  <a:lnTo>
                    <a:pt x="50152" y="349948"/>
                  </a:lnTo>
                  <a:lnTo>
                    <a:pt x="35242" y="386956"/>
                  </a:lnTo>
                  <a:lnTo>
                    <a:pt x="22821" y="425157"/>
                  </a:lnTo>
                  <a:lnTo>
                    <a:pt x="12979" y="464451"/>
                  </a:lnTo>
                  <a:lnTo>
                    <a:pt x="5829" y="504748"/>
                  </a:lnTo>
                  <a:lnTo>
                    <a:pt x="1473" y="545934"/>
                  </a:lnTo>
                  <a:lnTo>
                    <a:pt x="0" y="587921"/>
                  </a:lnTo>
                  <a:lnTo>
                    <a:pt x="1473" y="629907"/>
                  </a:lnTo>
                  <a:lnTo>
                    <a:pt x="5829" y="671106"/>
                  </a:lnTo>
                  <a:lnTo>
                    <a:pt x="12979" y="711403"/>
                  </a:lnTo>
                  <a:lnTo>
                    <a:pt x="22821" y="750697"/>
                  </a:lnTo>
                  <a:lnTo>
                    <a:pt x="35242" y="788898"/>
                  </a:lnTo>
                  <a:lnTo>
                    <a:pt x="50152" y="825906"/>
                  </a:lnTo>
                  <a:lnTo>
                    <a:pt x="67449" y="861618"/>
                  </a:lnTo>
                  <a:lnTo>
                    <a:pt x="87045" y="895946"/>
                  </a:lnTo>
                  <a:lnTo>
                    <a:pt x="108826" y="928763"/>
                  </a:lnTo>
                  <a:lnTo>
                    <a:pt x="132689" y="960005"/>
                  </a:lnTo>
                  <a:lnTo>
                    <a:pt x="158546" y="989545"/>
                  </a:lnTo>
                  <a:lnTo>
                    <a:pt x="186296" y="1017295"/>
                  </a:lnTo>
                  <a:lnTo>
                    <a:pt x="215849" y="1043152"/>
                  </a:lnTo>
                  <a:lnTo>
                    <a:pt x="247078" y="1067028"/>
                  </a:lnTo>
                  <a:lnTo>
                    <a:pt x="279908" y="1088809"/>
                  </a:lnTo>
                  <a:lnTo>
                    <a:pt x="314223" y="1108392"/>
                  </a:lnTo>
                  <a:lnTo>
                    <a:pt x="349935" y="1125689"/>
                  </a:lnTo>
                  <a:lnTo>
                    <a:pt x="386943" y="1140612"/>
                  </a:lnTo>
                  <a:lnTo>
                    <a:pt x="425157" y="1153033"/>
                  </a:lnTo>
                  <a:lnTo>
                    <a:pt x="464451" y="1162862"/>
                  </a:lnTo>
                  <a:lnTo>
                    <a:pt x="504748" y="1170012"/>
                  </a:lnTo>
                  <a:lnTo>
                    <a:pt x="545934" y="1174381"/>
                  </a:lnTo>
                  <a:lnTo>
                    <a:pt x="587921" y="1175854"/>
                  </a:lnTo>
                  <a:lnTo>
                    <a:pt x="629907" y="1174381"/>
                  </a:lnTo>
                  <a:lnTo>
                    <a:pt x="671093" y="1170012"/>
                  </a:lnTo>
                  <a:lnTo>
                    <a:pt x="711390" y="1162862"/>
                  </a:lnTo>
                  <a:lnTo>
                    <a:pt x="750684" y="1153033"/>
                  </a:lnTo>
                  <a:lnTo>
                    <a:pt x="788898" y="1140612"/>
                  </a:lnTo>
                  <a:lnTo>
                    <a:pt x="825906" y="1125689"/>
                  </a:lnTo>
                  <a:lnTo>
                    <a:pt x="861618" y="1108392"/>
                  </a:lnTo>
                  <a:lnTo>
                    <a:pt x="895934" y="1088809"/>
                  </a:lnTo>
                  <a:lnTo>
                    <a:pt x="928763" y="1067028"/>
                  </a:lnTo>
                  <a:lnTo>
                    <a:pt x="959993" y="1043152"/>
                  </a:lnTo>
                  <a:lnTo>
                    <a:pt x="989545" y="1017295"/>
                  </a:lnTo>
                  <a:lnTo>
                    <a:pt x="1017295" y="989545"/>
                  </a:lnTo>
                  <a:lnTo>
                    <a:pt x="1043152" y="960005"/>
                  </a:lnTo>
                  <a:lnTo>
                    <a:pt x="1067015" y="928763"/>
                  </a:lnTo>
                  <a:lnTo>
                    <a:pt x="1088796" y="895946"/>
                  </a:lnTo>
                  <a:lnTo>
                    <a:pt x="1108392" y="861618"/>
                  </a:lnTo>
                  <a:lnTo>
                    <a:pt x="1125689" y="825906"/>
                  </a:lnTo>
                  <a:lnTo>
                    <a:pt x="1140599" y="788898"/>
                  </a:lnTo>
                  <a:lnTo>
                    <a:pt x="1153020" y="750697"/>
                  </a:lnTo>
                  <a:lnTo>
                    <a:pt x="1162862" y="711403"/>
                  </a:lnTo>
                  <a:lnTo>
                    <a:pt x="1170012" y="671106"/>
                  </a:lnTo>
                  <a:lnTo>
                    <a:pt x="1174369" y="629907"/>
                  </a:lnTo>
                  <a:lnTo>
                    <a:pt x="1175842" y="587921"/>
                  </a:lnTo>
                  <a:lnTo>
                    <a:pt x="1174369" y="545934"/>
                  </a:lnTo>
                  <a:lnTo>
                    <a:pt x="1170012" y="504748"/>
                  </a:lnTo>
                  <a:lnTo>
                    <a:pt x="1162862" y="464451"/>
                  </a:lnTo>
                  <a:lnTo>
                    <a:pt x="1153020" y="425157"/>
                  </a:lnTo>
                  <a:lnTo>
                    <a:pt x="1140599" y="386956"/>
                  </a:lnTo>
                  <a:lnTo>
                    <a:pt x="1125689" y="349948"/>
                  </a:lnTo>
                  <a:lnTo>
                    <a:pt x="1108392" y="314236"/>
                  </a:lnTo>
                  <a:lnTo>
                    <a:pt x="1088796" y="279908"/>
                  </a:lnTo>
                  <a:lnTo>
                    <a:pt x="1067015" y="247078"/>
                  </a:lnTo>
                  <a:lnTo>
                    <a:pt x="1043152" y="215849"/>
                  </a:lnTo>
                  <a:lnTo>
                    <a:pt x="1017295" y="186309"/>
                  </a:lnTo>
                  <a:lnTo>
                    <a:pt x="989545" y="158559"/>
                  </a:lnTo>
                  <a:lnTo>
                    <a:pt x="959993" y="132689"/>
                  </a:lnTo>
                  <a:lnTo>
                    <a:pt x="928763" y="108826"/>
                  </a:lnTo>
                  <a:lnTo>
                    <a:pt x="895934" y="87045"/>
                  </a:lnTo>
                  <a:lnTo>
                    <a:pt x="861618" y="67462"/>
                  </a:lnTo>
                  <a:lnTo>
                    <a:pt x="825906" y="50152"/>
                  </a:lnTo>
                  <a:lnTo>
                    <a:pt x="788898" y="35242"/>
                  </a:lnTo>
                  <a:lnTo>
                    <a:pt x="750684" y="22821"/>
                  </a:lnTo>
                  <a:lnTo>
                    <a:pt x="711390" y="12992"/>
                  </a:lnTo>
                  <a:lnTo>
                    <a:pt x="671093" y="5842"/>
                  </a:lnTo>
                  <a:lnTo>
                    <a:pt x="629907" y="1473"/>
                  </a:lnTo>
                  <a:lnTo>
                    <a:pt x="587921" y="0"/>
                  </a:lnTo>
                  <a:close/>
                </a:path>
              </a:pathLst>
            </a:custGeom>
            <a:solidFill>
              <a:srgbClr val="60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6628" y="3167546"/>
              <a:ext cx="1175385" cy="1175385"/>
            </a:xfrm>
            <a:custGeom>
              <a:avLst/>
              <a:gdLst/>
              <a:ahLst/>
              <a:cxnLst/>
              <a:rect l="l" t="t" r="r" b="b"/>
              <a:pathLst>
                <a:path w="1175385" h="1175385">
                  <a:moveTo>
                    <a:pt x="587627" y="0"/>
                  </a:moveTo>
                  <a:lnTo>
                    <a:pt x="545661" y="1474"/>
                  </a:lnTo>
                  <a:lnTo>
                    <a:pt x="504492" y="5835"/>
                  </a:lnTo>
                  <a:lnTo>
                    <a:pt x="464218" y="12980"/>
                  </a:lnTo>
                  <a:lnTo>
                    <a:pt x="424940" y="22811"/>
                  </a:lnTo>
                  <a:lnTo>
                    <a:pt x="386756" y="35228"/>
                  </a:lnTo>
                  <a:lnTo>
                    <a:pt x="349767" y="50132"/>
                  </a:lnTo>
                  <a:lnTo>
                    <a:pt x="314071" y="67423"/>
                  </a:lnTo>
                  <a:lnTo>
                    <a:pt x="279768" y="87003"/>
                  </a:lnTo>
                  <a:lnTo>
                    <a:pt x="246957" y="108771"/>
                  </a:lnTo>
                  <a:lnTo>
                    <a:pt x="215739" y="132628"/>
                  </a:lnTo>
                  <a:lnTo>
                    <a:pt x="186211" y="158475"/>
                  </a:lnTo>
                  <a:lnTo>
                    <a:pt x="158475" y="186211"/>
                  </a:lnTo>
                  <a:lnTo>
                    <a:pt x="132628" y="215739"/>
                  </a:lnTo>
                  <a:lnTo>
                    <a:pt x="108771" y="246957"/>
                  </a:lnTo>
                  <a:lnTo>
                    <a:pt x="87003" y="279768"/>
                  </a:lnTo>
                  <a:lnTo>
                    <a:pt x="67423" y="314071"/>
                  </a:lnTo>
                  <a:lnTo>
                    <a:pt x="50132" y="349767"/>
                  </a:lnTo>
                  <a:lnTo>
                    <a:pt x="35228" y="386756"/>
                  </a:lnTo>
                  <a:lnTo>
                    <a:pt x="22811" y="424940"/>
                  </a:lnTo>
                  <a:lnTo>
                    <a:pt x="12980" y="464218"/>
                  </a:lnTo>
                  <a:lnTo>
                    <a:pt x="5835" y="504492"/>
                  </a:lnTo>
                  <a:lnTo>
                    <a:pt x="1474" y="545661"/>
                  </a:lnTo>
                  <a:lnTo>
                    <a:pt x="0" y="587627"/>
                  </a:lnTo>
                  <a:lnTo>
                    <a:pt x="1474" y="629592"/>
                  </a:lnTo>
                  <a:lnTo>
                    <a:pt x="5835" y="670761"/>
                  </a:lnTo>
                  <a:lnTo>
                    <a:pt x="12980" y="711034"/>
                  </a:lnTo>
                  <a:lnTo>
                    <a:pt x="22811" y="750312"/>
                  </a:lnTo>
                  <a:lnTo>
                    <a:pt x="35228" y="788496"/>
                  </a:lnTo>
                  <a:lnTo>
                    <a:pt x="50132" y="825485"/>
                  </a:lnTo>
                  <a:lnTo>
                    <a:pt x="67423" y="861182"/>
                  </a:lnTo>
                  <a:lnTo>
                    <a:pt x="87003" y="895485"/>
                  </a:lnTo>
                  <a:lnTo>
                    <a:pt x="108771" y="928295"/>
                  </a:lnTo>
                  <a:lnTo>
                    <a:pt x="132628" y="959514"/>
                  </a:lnTo>
                  <a:lnTo>
                    <a:pt x="158475" y="989042"/>
                  </a:lnTo>
                  <a:lnTo>
                    <a:pt x="186211" y="1016778"/>
                  </a:lnTo>
                  <a:lnTo>
                    <a:pt x="215739" y="1042625"/>
                  </a:lnTo>
                  <a:lnTo>
                    <a:pt x="246957" y="1066482"/>
                  </a:lnTo>
                  <a:lnTo>
                    <a:pt x="279768" y="1088249"/>
                  </a:lnTo>
                  <a:lnTo>
                    <a:pt x="314071" y="1107829"/>
                  </a:lnTo>
                  <a:lnTo>
                    <a:pt x="349767" y="1125120"/>
                  </a:lnTo>
                  <a:lnTo>
                    <a:pt x="386756" y="1140025"/>
                  </a:lnTo>
                  <a:lnTo>
                    <a:pt x="424940" y="1152442"/>
                  </a:lnTo>
                  <a:lnTo>
                    <a:pt x="464218" y="1162272"/>
                  </a:lnTo>
                  <a:lnTo>
                    <a:pt x="504492" y="1169418"/>
                  </a:lnTo>
                  <a:lnTo>
                    <a:pt x="545661" y="1173779"/>
                  </a:lnTo>
                  <a:lnTo>
                    <a:pt x="587627" y="1175254"/>
                  </a:lnTo>
                  <a:lnTo>
                    <a:pt x="629592" y="1173779"/>
                  </a:lnTo>
                  <a:lnTo>
                    <a:pt x="670761" y="1169418"/>
                  </a:lnTo>
                  <a:lnTo>
                    <a:pt x="711034" y="1162272"/>
                  </a:lnTo>
                  <a:lnTo>
                    <a:pt x="750312" y="1152442"/>
                  </a:lnTo>
                  <a:lnTo>
                    <a:pt x="788496" y="1140025"/>
                  </a:lnTo>
                  <a:lnTo>
                    <a:pt x="825485" y="1125120"/>
                  </a:lnTo>
                  <a:lnTo>
                    <a:pt x="861182" y="1107829"/>
                  </a:lnTo>
                  <a:lnTo>
                    <a:pt x="895485" y="1088249"/>
                  </a:lnTo>
                  <a:lnTo>
                    <a:pt x="928295" y="1066482"/>
                  </a:lnTo>
                  <a:lnTo>
                    <a:pt x="959514" y="1042625"/>
                  </a:lnTo>
                  <a:lnTo>
                    <a:pt x="989042" y="1016778"/>
                  </a:lnTo>
                  <a:lnTo>
                    <a:pt x="1016778" y="989042"/>
                  </a:lnTo>
                  <a:lnTo>
                    <a:pt x="1042625" y="959514"/>
                  </a:lnTo>
                  <a:lnTo>
                    <a:pt x="1066482" y="928295"/>
                  </a:lnTo>
                  <a:lnTo>
                    <a:pt x="1088249" y="895485"/>
                  </a:lnTo>
                  <a:lnTo>
                    <a:pt x="1107829" y="861182"/>
                  </a:lnTo>
                  <a:lnTo>
                    <a:pt x="1125120" y="825485"/>
                  </a:lnTo>
                  <a:lnTo>
                    <a:pt x="1140025" y="788496"/>
                  </a:lnTo>
                  <a:lnTo>
                    <a:pt x="1152441" y="750312"/>
                  </a:lnTo>
                  <a:lnTo>
                    <a:pt x="1162272" y="711034"/>
                  </a:lnTo>
                  <a:lnTo>
                    <a:pt x="1169418" y="670761"/>
                  </a:lnTo>
                  <a:lnTo>
                    <a:pt x="1173779" y="629592"/>
                  </a:lnTo>
                  <a:lnTo>
                    <a:pt x="1175254" y="587627"/>
                  </a:lnTo>
                  <a:lnTo>
                    <a:pt x="1173779" y="545661"/>
                  </a:lnTo>
                  <a:lnTo>
                    <a:pt x="1169418" y="504492"/>
                  </a:lnTo>
                  <a:lnTo>
                    <a:pt x="1162272" y="464218"/>
                  </a:lnTo>
                  <a:lnTo>
                    <a:pt x="1152441" y="424940"/>
                  </a:lnTo>
                  <a:lnTo>
                    <a:pt x="1140025" y="386756"/>
                  </a:lnTo>
                  <a:lnTo>
                    <a:pt x="1125120" y="349767"/>
                  </a:lnTo>
                  <a:lnTo>
                    <a:pt x="1107829" y="314071"/>
                  </a:lnTo>
                  <a:lnTo>
                    <a:pt x="1088249" y="279768"/>
                  </a:lnTo>
                  <a:lnTo>
                    <a:pt x="1066482" y="246957"/>
                  </a:lnTo>
                  <a:lnTo>
                    <a:pt x="1042625" y="215739"/>
                  </a:lnTo>
                  <a:lnTo>
                    <a:pt x="1016778" y="186211"/>
                  </a:lnTo>
                  <a:lnTo>
                    <a:pt x="989042" y="158475"/>
                  </a:lnTo>
                  <a:lnTo>
                    <a:pt x="959514" y="132628"/>
                  </a:lnTo>
                  <a:lnTo>
                    <a:pt x="928295" y="108771"/>
                  </a:lnTo>
                  <a:lnTo>
                    <a:pt x="895485" y="87003"/>
                  </a:lnTo>
                  <a:lnTo>
                    <a:pt x="861182" y="67423"/>
                  </a:lnTo>
                  <a:lnTo>
                    <a:pt x="825485" y="50132"/>
                  </a:lnTo>
                  <a:lnTo>
                    <a:pt x="788496" y="35228"/>
                  </a:lnTo>
                  <a:lnTo>
                    <a:pt x="750312" y="22811"/>
                  </a:lnTo>
                  <a:lnTo>
                    <a:pt x="711034" y="12980"/>
                  </a:lnTo>
                  <a:lnTo>
                    <a:pt x="670761" y="5835"/>
                  </a:lnTo>
                  <a:lnTo>
                    <a:pt x="629592" y="1474"/>
                  </a:lnTo>
                  <a:lnTo>
                    <a:pt x="587627" y="0"/>
                  </a:lnTo>
                  <a:close/>
                </a:path>
              </a:pathLst>
            </a:custGeom>
            <a:ln w="327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00490" y="3462654"/>
              <a:ext cx="706755" cy="551180"/>
            </a:xfrm>
            <a:custGeom>
              <a:avLst/>
              <a:gdLst/>
              <a:ahLst/>
              <a:cxnLst/>
              <a:rect l="l" t="t" r="r" b="b"/>
              <a:pathLst>
                <a:path w="706754" h="551179">
                  <a:moveTo>
                    <a:pt x="442849" y="143776"/>
                  </a:moveTo>
                  <a:lnTo>
                    <a:pt x="410667" y="126517"/>
                  </a:lnTo>
                  <a:lnTo>
                    <a:pt x="355892" y="114757"/>
                  </a:lnTo>
                  <a:lnTo>
                    <a:pt x="327850" y="113296"/>
                  </a:lnTo>
                  <a:lnTo>
                    <a:pt x="313486" y="113753"/>
                  </a:lnTo>
                  <a:lnTo>
                    <a:pt x="299224" y="115138"/>
                  </a:lnTo>
                  <a:lnTo>
                    <a:pt x="285102" y="117335"/>
                  </a:lnTo>
                  <a:lnTo>
                    <a:pt x="266877" y="121132"/>
                  </a:lnTo>
                  <a:lnTo>
                    <a:pt x="263385" y="126352"/>
                  </a:lnTo>
                  <a:lnTo>
                    <a:pt x="266877" y="135064"/>
                  </a:lnTo>
                  <a:lnTo>
                    <a:pt x="271233" y="138557"/>
                  </a:lnTo>
                  <a:lnTo>
                    <a:pt x="275577" y="136804"/>
                  </a:lnTo>
                  <a:lnTo>
                    <a:pt x="275577" y="135940"/>
                  </a:lnTo>
                  <a:lnTo>
                    <a:pt x="276453" y="135940"/>
                  </a:lnTo>
                  <a:lnTo>
                    <a:pt x="289013" y="133134"/>
                  </a:lnTo>
                  <a:lnTo>
                    <a:pt x="301828" y="131254"/>
                  </a:lnTo>
                  <a:lnTo>
                    <a:pt x="314794" y="130175"/>
                  </a:lnTo>
                  <a:lnTo>
                    <a:pt x="327850" y="129844"/>
                  </a:lnTo>
                  <a:lnTo>
                    <a:pt x="353936" y="131660"/>
                  </a:lnTo>
                  <a:lnTo>
                    <a:pt x="379793" y="135940"/>
                  </a:lnTo>
                  <a:lnTo>
                    <a:pt x="405155" y="142811"/>
                  </a:lnTo>
                  <a:lnTo>
                    <a:pt x="434124" y="154228"/>
                  </a:lnTo>
                  <a:lnTo>
                    <a:pt x="439369" y="152488"/>
                  </a:lnTo>
                  <a:lnTo>
                    <a:pt x="442849" y="143776"/>
                  </a:lnTo>
                  <a:close/>
                </a:path>
                <a:path w="706754" h="551179">
                  <a:moveTo>
                    <a:pt x="706501" y="185089"/>
                  </a:moveTo>
                  <a:lnTo>
                    <a:pt x="703021" y="181825"/>
                  </a:lnTo>
                  <a:lnTo>
                    <a:pt x="698665" y="180733"/>
                  </a:lnTo>
                  <a:lnTo>
                    <a:pt x="678192" y="180733"/>
                  </a:lnTo>
                  <a:lnTo>
                    <a:pt x="661085" y="183997"/>
                  </a:lnTo>
                  <a:lnTo>
                    <a:pt x="647090" y="188353"/>
                  </a:lnTo>
                  <a:lnTo>
                    <a:pt x="635939" y="193802"/>
                  </a:lnTo>
                  <a:lnTo>
                    <a:pt x="621436" y="191617"/>
                  </a:lnTo>
                  <a:lnTo>
                    <a:pt x="606856" y="192709"/>
                  </a:lnTo>
                  <a:lnTo>
                    <a:pt x="592442" y="194894"/>
                  </a:lnTo>
                  <a:lnTo>
                    <a:pt x="578446" y="199250"/>
                  </a:lnTo>
                  <a:lnTo>
                    <a:pt x="576694" y="193802"/>
                  </a:lnTo>
                  <a:lnTo>
                    <a:pt x="574954" y="190538"/>
                  </a:lnTo>
                  <a:lnTo>
                    <a:pt x="574954" y="272186"/>
                  </a:lnTo>
                  <a:lnTo>
                    <a:pt x="569950" y="312470"/>
                  </a:lnTo>
                  <a:lnTo>
                    <a:pt x="555129" y="352755"/>
                  </a:lnTo>
                  <a:lnTo>
                    <a:pt x="530847" y="391947"/>
                  </a:lnTo>
                  <a:lnTo>
                    <a:pt x="497420" y="427888"/>
                  </a:lnTo>
                  <a:lnTo>
                    <a:pt x="462381" y="456184"/>
                  </a:lnTo>
                  <a:lnTo>
                    <a:pt x="454736" y="461632"/>
                  </a:lnTo>
                  <a:lnTo>
                    <a:pt x="453859" y="468160"/>
                  </a:lnTo>
                  <a:lnTo>
                    <a:pt x="456476" y="471436"/>
                  </a:lnTo>
                  <a:lnTo>
                    <a:pt x="458216" y="472516"/>
                  </a:lnTo>
                  <a:lnTo>
                    <a:pt x="460832" y="474700"/>
                  </a:lnTo>
                  <a:lnTo>
                    <a:pt x="465188" y="474700"/>
                  </a:lnTo>
                  <a:lnTo>
                    <a:pt x="468668" y="472516"/>
                  </a:lnTo>
                  <a:lnTo>
                    <a:pt x="471284" y="470344"/>
                  </a:lnTo>
                  <a:lnTo>
                    <a:pt x="475640" y="468160"/>
                  </a:lnTo>
                  <a:lnTo>
                    <a:pt x="464312" y="534581"/>
                  </a:lnTo>
                  <a:lnTo>
                    <a:pt x="406819" y="534581"/>
                  </a:lnTo>
                  <a:lnTo>
                    <a:pt x="402145" y="507365"/>
                  </a:lnTo>
                  <a:lnTo>
                    <a:pt x="401599" y="504088"/>
                  </a:lnTo>
                  <a:lnTo>
                    <a:pt x="400570" y="498652"/>
                  </a:lnTo>
                  <a:lnTo>
                    <a:pt x="398106" y="485584"/>
                  </a:lnTo>
                  <a:lnTo>
                    <a:pt x="379818" y="489940"/>
                  </a:lnTo>
                  <a:lnTo>
                    <a:pt x="363461" y="494296"/>
                  </a:lnTo>
                  <a:lnTo>
                    <a:pt x="347040" y="497560"/>
                  </a:lnTo>
                  <a:lnTo>
                    <a:pt x="330441" y="498652"/>
                  </a:lnTo>
                  <a:lnTo>
                    <a:pt x="294005" y="498652"/>
                  </a:lnTo>
                  <a:lnTo>
                    <a:pt x="246202" y="488848"/>
                  </a:lnTo>
                  <a:lnTo>
                    <a:pt x="214299" y="476872"/>
                  </a:lnTo>
                  <a:lnTo>
                    <a:pt x="209067" y="479056"/>
                  </a:lnTo>
                  <a:lnTo>
                    <a:pt x="205587" y="487768"/>
                  </a:lnTo>
                  <a:lnTo>
                    <a:pt x="207327" y="493204"/>
                  </a:lnTo>
                  <a:lnTo>
                    <a:pt x="211683" y="494296"/>
                  </a:lnTo>
                  <a:lnTo>
                    <a:pt x="216065" y="496468"/>
                  </a:lnTo>
                  <a:lnTo>
                    <a:pt x="221259" y="498652"/>
                  </a:lnTo>
                  <a:lnTo>
                    <a:pt x="227114" y="500824"/>
                  </a:lnTo>
                  <a:lnTo>
                    <a:pt x="233464" y="503008"/>
                  </a:lnTo>
                  <a:lnTo>
                    <a:pt x="234327" y="506272"/>
                  </a:lnTo>
                  <a:lnTo>
                    <a:pt x="229971" y="533488"/>
                  </a:lnTo>
                  <a:lnTo>
                    <a:pt x="229971" y="534581"/>
                  </a:lnTo>
                  <a:lnTo>
                    <a:pt x="172478" y="534581"/>
                  </a:lnTo>
                  <a:lnTo>
                    <a:pt x="172478" y="533488"/>
                  </a:lnTo>
                  <a:lnTo>
                    <a:pt x="159410" y="454012"/>
                  </a:lnTo>
                  <a:lnTo>
                    <a:pt x="130365" y="415899"/>
                  </a:lnTo>
                  <a:lnTo>
                    <a:pt x="113893" y="396303"/>
                  </a:lnTo>
                  <a:lnTo>
                    <a:pt x="99707" y="374535"/>
                  </a:lnTo>
                  <a:lnTo>
                    <a:pt x="78943" y="339686"/>
                  </a:lnTo>
                  <a:lnTo>
                    <a:pt x="65328" y="332066"/>
                  </a:lnTo>
                  <a:lnTo>
                    <a:pt x="63588" y="332066"/>
                  </a:lnTo>
                  <a:lnTo>
                    <a:pt x="31356" y="324446"/>
                  </a:lnTo>
                  <a:lnTo>
                    <a:pt x="26009" y="322275"/>
                  </a:lnTo>
                  <a:lnTo>
                    <a:pt x="21882" y="317919"/>
                  </a:lnTo>
                  <a:lnTo>
                    <a:pt x="19227" y="312470"/>
                  </a:lnTo>
                  <a:lnTo>
                    <a:pt x="18288" y="307035"/>
                  </a:lnTo>
                  <a:lnTo>
                    <a:pt x="18288" y="237350"/>
                  </a:lnTo>
                  <a:lnTo>
                    <a:pt x="17411" y="237350"/>
                  </a:lnTo>
                  <a:lnTo>
                    <a:pt x="16548" y="228638"/>
                  </a:lnTo>
                  <a:lnTo>
                    <a:pt x="22644" y="222110"/>
                  </a:lnTo>
                  <a:lnTo>
                    <a:pt x="60972" y="212305"/>
                  </a:lnTo>
                  <a:lnTo>
                    <a:pt x="68567" y="210134"/>
                  </a:lnTo>
                  <a:lnTo>
                    <a:pt x="75349" y="204685"/>
                  </a:lnTo>
                  <a:lnTo>
                    <a:pt x="80810" y="199250"/>
                  </a:lnTo>
                  <a:lnTo>
                    <a:pt x="84493" y="191617"/>
                  </a:lnTo>
                  <a:lnTo>
                    <a:pt x="91643" y="177469"/>
                  </a:lnTo>
                  <a:lnTo>
                    <a:pt x="109245" y="149161"/>
                  </a:lnTo>
                  <a:lnTo>
                    <a:pt x="133934" y="121945"/>
                  </a:lnTo>
                  <a:lnTo>
                    <a:pt x="153314" y="105613"/>
                  </a:lnTo>
                  <a:lnTo>
                    <a:pt x="154190" y="99072"/>
                  </a:lnTo>
                  <a:lnTo>
                    <a:pt x="150698" y="95808"/>
                  </a:lnTo>
                  <a:lnTo>
                    <a:pt x="148094" y="92544"/>
                  </a:lnTo>
                  <a:lnTo>
                    <a:pt x="141998" y="91452"/>
                  </a:lnTo>
                  <a:lnTo>
                    <a:pt x="138506" y="94729"/>
                  </a:lnTo>
                  <a:lnTo>
                    <a:pt x="133286" y="99072"/>
                  </a:lnTo>
                  <a:lnTo>
                    <a:pt x="108013" y="27216"/>
                  </a:lnTo>
                  <a:lnTo>
                    <a:pt x="202971" y="71856"/>
                  </a:lnTo>
                  <a:lnTo>
                    <a:pt x="209943" y="68592"/>
                  </a:lnTo>
                  <a:lnTo>
                    <a:pt x="235572" y="57708"/>
                  </a:lnTo>
                  <a:lnTo>
                    <a:pt x="257784" y="51168"/>
                  </a:lnTo>
                  <a:lnTo>
                    <a:pt x="261442" y="50088"/>
                  </a:lnTo>
                  <a:lnTo>
                    <a:pt x="287477" y="45732"/>
                  </a:lnTo>
                  <a:lnTo>
                    <a:pt x="313613" y="44640"/>
                  </a:lnTo>
                  <a:lnTo>
                    <a:pt x="357657" y="47904"/>
                  </a:lnTo>
                  <a:lnTo>
                    <a:pt x="400888" y="59880"/>
                  </a:lnTo>
                  <a:lnTo>
                    <a:pt x="441998" y="78397"/>
                  </a:lnTo>
                  <a:lnTo>
                    <a:pt x="479742" y="102349"/>
                  </a:lnTo>
                  <a:lnTo>
                    <a:pt x="512864" y="130657"/>
                  </a:lnTo>
                  <a:lnTo>
                    <a:pt x="540080" y="164401"/>
                  </a:lnTo>
                  <a:lnTo>
                    <a:pt x="560133" y="201422"/>
                  </a:lnTo>
                  <a:lnTo>
                    <a:pt x="574954" y="272186"/>
                  </a:lnTo>
                  <a:lnTo>
                    <a:pt x="574954" y="190538"/>
                  </a:lnTo>
                  <a:lnTo>
                    <a:pt x="533514" y="127381"/>
                  </a:lnTo>
                  <a:lnTo>
                    <a:pt x="503936" y="99072"/>
                  </a:lnTo>
                  <a:lnTo>
                    <a:pt x="470306" y="74041"/>
                  </a:lnTo>
                  <a:lnTo>
                    <a:pt x="433527" y="54444"/>
                  </a:lnTo>
                  <a:lnTo>
                    <a:pt x="394525" y="39192"/>
                  </a:lnTo>
                  <a:lnTo>
                    <a:pt x="354241" y="30492"/>
                  </a:lnTo>
                  <a:lnTo>
                    <a:pt x="313613" y="27216"/>
                  </a:lnTo>
                  <a:lnTo>
                    <a:pt x="285572" y="28308"/>
                  </a:lnTo>
                  <a:lnTo>
                    <a:pt x="257848" y="33756"/>
                  </a:lnTo>
                  <a:lnTo>
                    <a:pt x="230797" y="41376"/>
                  </a:lnTo>
                  <a:lnTo>
                    <a:pt x="204711" y="51168"/>
                  </a:lnTo>
                  <a:lnTo>
                    <a:pt x="153466" y="27216"/>
                  </a:lnTo>
                  <a:lnTo>
                    <a:pt x="97561" y="1092"/>
                  </a:lnTo>
                  <a:lnTo>
                    <a:pt x="96685" y="0"/>
                  </a:lnTo>
                  <a:lnTo>
                    <a:pt x="88849" y="0"/>
                  </a:lnTo>
                  <a:lnTo>
                    <a:pt x="85369" y="3263"/>
                  </a:lnTo>
                  <a:lnTo>
                    <a:pt x="85369" y="10883"/>
                  </a:lnTo>
                  <a:lnTo>
                    <a:pt x="120218" y="109969"/>
                  </a:lnTo>
                  <a:lnTo>
                    <a:pt x="117602" y="112141"/>
                  </a:lnTo>
                  <a:lnTo>
                    <a:pt x="114985" y="115404"/>
                  </a:lnTo>
                  <a:lnTo>
                    <a:pt x="110629" y="119761"/>
                  </a:lnTo>
                  <a:lnTo>
                    <a:pt x="98717" y="135013"/>
                  </a:lnTo>
                  <a:lnTo>
                    <a:pt x="87871" y="151333"/>
                  </a:lnTo>
                  <a:lnTo>
                    <a:pt x="78168" y="167665"/>
                  </a:lnTo>
                  <a:lnTo>
                    <a:pt x="69684" y="185089"/>
                  </a:lnTo>
                  <a:lnTo>
                    <a:pt x="67945" y="189445"/>
                  </a:lnTo>
                  <a:lnTo>
                    <a:pt x="62725" y="193802"/>
                  </a:lnTo>
                  <a:lnTo>
                    <a:pt x="26123" y="202514"/>
                  </a:lnTo>
                  <a:lnTo>
                    <a:pt x="1511" y="225374"/>
                  </a:lnTo>
                  <a:lnTo>
                    <a:pt x="0" y="237350"/>
                  </a:lnTo>
                  <a:lnTo>
                    <a:pt x="0" y="304850"/>
                  </a:lnTo>
                  <a:lnTo>
                    <a:pt x="15430" y="334251"/>
                  </a:lnTo>
                  <a:lnTo>
                    <a:pt x="58369" y="346227"/>
                  </a:lnTo>
                  <a:lnTo>
                    <a:pt x="63588" y="348399"/>
                  </a:lnTo>
                  <a:lnTo>
                    <a:pt x="67945" y="351675"/>
                  </a:lnTo>
                  <a:lnTo>
                    <a:pt x="70561" y="357111"/>
                  </a:lnTo>
                  <a:lnTo>
                    <a:pt x="83096" y="382155"/>
                  </a:lnTo>
                  <a:lnTo>
                    <a:pt x="98323" y="405015"/>
                  </a:lnTo>
                  <a:lnTo>
                    <a:pt x="116001" y="426796"/>
                  </a:lnTo>
                  <a:lnTo>
                    <a:pt x="138506" y="449656"/>
                  </a:lnTo>
                  <a:lnTo>
                    <a:pt x="141122" y="452920"/>
                  </a:lnTo>
                  <a:lnTo>
                    <a:pt x="141998" y="457276"/>
                  </a:lnTo>
                  <a:lnTo>
                    <a:pt x="155054" y="536752"/>
                  </a:lnTo>
                  <a:lnTo>
                    <a:pt x="157289" y="542201"/>
                  </a:lnTo>
                  <a:lnTo>
                    <a:pt x="161150" y="547649"/>
                  </a:lnTo>
                  <a:lnTo>
                    <a:pt x="166331" y="550913"/>
                  </a:lnTo>
                  <a:lnTo>
                    <a:pt x="229971" y="550913"/>
                  </a:lnTo>
                  <a:lnTo>
                    <a:pt x="238353" y="534581"/>
                  </a:lnTo>
                  <a:lnTo>
                    <a:pt x="251764" y="508444"/>
                  </a:lnTo>
                  <a:lnTo>
                    <a:pt x="265696" y="511721"/>
                  </a:lnTo>
                  <a:lnTo>
                    <a:pt x="279628" y="513892"/>
                  </a:lnTo>
                  <a:lnTo>
                    <a:pt x="297053" y="516077"/>
                  </a:lnTo>
                  <a:lnTo>
                    <a:pt x="305854" y="516077"/>
                  </a:lnTo>
                  <a:lnTo>
                    <a:pt x="314490" y="517156"/>
                  </a:lnTo>
                  <a:lnTo>
                    <a:pt x="332244" y="516077"/>
                  </a:lnTo>
                  <a:lnTo>
                    <a:pt x="350088" y="513892"/>
                  </a:lnTo>
                  <a:lnTo>
                    <a:pt x="379272" y="508444"/>
                  </a:lnTo>
                  <a:lnTo>
                    <a:pt x="385051" y="507365"/>
                  </a:lnTo>
                  <a:lnTo>
                    <a:pt x="390271" y="536752"/>
                  </a:lnTo>
                  <a:lnTo>
                    <a:pt x="392506" y="542201"/>
                  </a:lnTo>
                  <a:lnTo>
                    <a:pt x="396367" y="547649"/>
                  </a:lnTo>
                  <a:lnTo>
                    <a:pt x="401535" y="550913"/>
                  </a:lnTo>
                  <a:lnTo>
                    <a:pt x="465188" y="550913"/>
                  </a:lnTo>
                  <a:lnTo>
                    <a:pt x="470852" y="534581"/>
                  </a:lnTo>
                  <a:lnTo>
                    <a:pt x="493877" y="468160"/>
                  </a:lnTo>
                  <a:lnTo>
                    <a:pt x="495668" y="457276"/>
                  </a:lnTo>
                  <a:lnTo>
                    <a:pt x="496544" y="452920"/>
                  </a:lnTo>
                  <a:lnTo>
                    <a:pt x="498284" y="449656"/>
                  </a:lnTo>
                  <a:lnTo>
                    <a:pt x="501777" y="446392"/>
                  </a:lnTo>
                  <a:lnTo>
                    <a:pt x="517461" y="433324"/>
                  </a:lnTo>
                  <a:lnTo>
                    <a:pt x="547903" y="397395"/>
                  </a:lnTo>
                  <a:lnTo>
                    <a:pt x="571576" y="358203"/>
                  </a:lnTo>
                  <a:lnTo>
                    <a:pt x="586905" y="315734"/>
                  </a:lnTo>
                  <a:lnTo>
                    <a:pt x="592378" y="271106"/>
                  </a:lnTo>
                  <a:lnTo>
                    <a:pt x="592048" y="260210"/>
                  </a:lnTo>
                  <a:lnTo>
                    <a:pt x="591070" y="249326"/>
                  </a:lnTo>
                  <a:lnTo>
                    <a:pt x="589445" y="238442"/>
                  </a:lnTo>
                  <a:lnTo>
                    <a:pt x="587146" y="228638"/>
                  </a:lnTo>
                  <a:lnTo>
                    <a:pt x="583666" y="216662"/>
                  </a:lnTo>
                  <a:lnTo>
                    <a:pt x="611479" y="210134"/>
                  </a:lnTo>
                  <a:lnTo>
                    <a:pt x="621118" y="210134"/>
                  </a:lnTo>
                  <a:lnTo>
                    <a:pt x="616889" y="217754"/>
                  </a:lnTo>
                  <a:lnTo>
                    <a:pt x="613498" y="226466"/>
                  </a:lnTo>
                  <a:lnTo>
                    <a:pt x="611073" y="234086"/>
                  </a:lnTo>
                  <a:lnTo>
                    <a:pt x="609803" y="242798"/>
                  </a:lnTo>
                  <a:lnTo>
                    <a:pt x="609587" y="253682"/>
                  </a:lnTo>
                  <a:lnTo>
                    <a:pt x="611428" y="263474"/>
                  </a:lnTo>
                  <a:lnTo>
                    <a:pt x="632879" y="289610"/>
                  </a:lnTo>
                  <a:lnTo>
                    <a:pt x="640346" y="291782"/>
                  </a:lnTo>
                  <a:lnTo>
                    <a:pt x="648131" y="291782"/>
                  </a:lnTo>
                  <a:lnTo>
                    <a:pt x="658304" y="289610"/>
                  </a:lnTo>
                  <a:lnTo>
                    <a:pt x="667397" y="285254"/>
                  </a:lnTo>
                  <a:lnTo>
                    <a:pt x="674712" y="277634"/>
                  </a:lnTo>
                  <a:lnTo>
                    <a:pt x="676300" y="274370"/>
                  </a:lnTo>
                  <a:lnTo>
                    <a:pt x="679488" y="267830"/>
                  </a:lnTo>
                  <a:lnTo>
                    <a:pt x="683120" y="254774"/>
                  </a:lnTo>
                  <a:lnTo>
                    <a:pt x="682434" y="239522"/>
                  </a:lnTo>
                  <a:lnTo>
                    <a:pt x="677646" y="226466"/>
                  </a:lnTo>
                  <a:lnTo>
                    <a:pt x="669036" y="214490"/>
                  </a:lnTo>
                  <a:lnTo>
                    <a:pt x="666153" y="211594"/>
                  </a:lnTo>
                  <a:lnTo>
                    <a:pt x="666153" y="252590"/>
                  </a:lnTo>
                  <a:lnTo>
                    <a:pt x="662063" y="268922"/>
                  </a:lnTo>
                  <a:lnTo>
                    <a:pt x="655104" y="274370"/>
                  </a:lnTo>
                  <a:lnTo>
                    <a:pt x="642912" y="274370"/>
                  </a:lnTo>
                  <a:lnTo>
                    <a:pt x="627062" y="251498"/>
                  </a:lnTo>
                  <a:lnTo>
                    <a:pt x="627214" y="244970"/>
                  </a:lnTo>
                  <a:lnTo>
                    <a:pt x="628510" y="236258"/>
                  </a:lnTo>
                  <a:lnTo>
                    <a:pt x="631024" y="228638"/>
                  </a:lnTo>
                  <a:lnTo>
                    <a:pt x="634695" y="221018"/>
                  </a:lnTo>
                  <a:lnTo>
                    <a:pt x="639419" y="214490"/>
                  </a:lnTo>
                  <a:lnTo>
                    <a:pt x="644474" y="216662"/>
                  </a:lnTo>
                  <a:lnTo>
                    <a:pt x="665556" y="243878"/>
                  </a:lnTo>
                  <a:lnTo>
                    <a:pt x="666153" y="252590"/>
                  </a:lnTo>
                  <a:lnTo>
                    <a:pt x="666153" y="211594"/>
                  </a:lnTo>
                  <a:lnTo>
                    <a:pt x="664692" y="210134"/>
                  </a:lnTo>
                  <a:lnTo>
                    <a:pt x="660323" y="205778"/>
                  </a:lnTo>
                  <a:lnTo>
                    <a:pt x="655104" y="202514"/>
                  </a:lnTo>
                  <a:lnTo>
                    <a:pt x="670433" y="199250"/>
                  </a:lnTo>
                  <a:lnTo>
                    <a:pt x="675678" y="198158"/>
                  </a:lnTo>
                  <a:lnTo>
                    <a:pt x="702144" y="198158"/>
                  </a:lnTo>
                  <a:lnTo>
                    <a:pt x="705624" y="194894"/>
                  </a:lnTo>
                  <a:lnTo>
                    <a:pt x="705840" y="193802"/>
                  </a:lnTo>
                  <a:lnTo>
                    <a:pt x="706501" y="190538"/>
                  </a:lnTo>
                  <a:lnTo>
                    <a:pt x="706501" y="185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4013" y="7086224"/>
              <a:ext cx="195032" cy="19501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459876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86042" y="414019"/>
            <a:ext cx="6760209" cy="11195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234"/>
              </a:spcBef>
            </a:pPr>
            <a:r>
              <a:rPr b="0" dirty="0">
                <a:latin typeface="Arial"/>
                <a:cs typeface="Arial"/>
              </a:rPr>
              <a:t>Investing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part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budgeting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and </a:t>
            </a:r>
            <a:r>
              <a:rPr b="0" dirty="0">
                <a:latin typeface="Arial"/>
                <a:cs typeface="Arial"/>
              </a:rPr>
              <a:t>consumer </a:t>
            </a:r>
            <a:r>
              <a:rPr b="0" spc="-10" dirty="0">
                <a:latin typeface="Arial"/>
                <a:cs typeface="Arial"/>
              </a:rPr>
              <a:t>finance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3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0835" y="0"/>
            <a:ext cx="4996116" cy="73094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7851" y="2300732"/>
            <a:ext cx="3556000" cy="27381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655"/>
              </a:spcBef>
            </a:pPr>
            <a:r>
              <a:rPr sz="48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I</a:t>
            </a:r>
            <a:r>
              <a:rPr sz="4800" b="1" spc="1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48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wish</a:t>
            </a:r>
            <a:r>
              <a:rPr sz="4800" b="1" spc="2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48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I</a:t>
            </a:r>
            <a:r>
              <a:rPr sz="4800" b="1" spc="3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4800" b="1" spc="-2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had </a:t>
            </a:r>
            <a:r>
              <a:rPr sz="4800" b="1" spc="-1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waited </a:t>
            </a:r>
            <a:r>
              <a:rPr sz="48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longer</a:t>
            </a:r>
            <a:r>
              <a:rPr sz="4800" b="1" spc="-6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4800" b="1" spc="-1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before </a:t>
            </a:r>
            <a:r>
              <a:rPr sz="4800" b="1" dirty="0">
                <a:solidFill>
                  <a:srgbClr val="1F497D"/>
                </a:solidFill>
                <a:latin typeface="SourceSansPro-Semibold"/>
                <a:cs typeface="SourceSansPro-Semibold"/>
              </a:rPr>
              <a:t>I</a:t>
            </a:r>
            <a:r>
              <a:rPr sz="4800" b="1" spc="35" dirty="0">
                <a:solidFill>
                  <a:srgbClr val="1F497D"/>
                </a:solidFill>
                <a:latin typeface="SourceSansPro-Semibold"/>
                <a:cs typeface="SourceSansPro-Semibold"/>
              </a:rPr>
              <a:t> </a:t>
            </a:r>
            <a:r>
              <a:rPr sz="4800" b="1" spc="-10" dirty="0">
                <a:solidFill>
                  <a:srgbClr val="1F497D"/>
                </a:solidFill>
                <a:latin typeface="SourceSansPro-Semibold"/>
                <a:cs typeface="SourceSansPro-Semibold"/>
              </a:rPr>
              <a:t>invested.</a:t>
            </a:r>
            <a:endParaRPr sz="480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4330" y="5450332"/>
            <a:ext cx="21971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F497D"/>
                </a:solidFill>
                <a:latin typeface="Source Sans Pro"/>
                <a:cs typeface="Source Sans Pro"/>
              </a:rPr>
              <a:t>—</a:t>
            </a:r>
            <a:r>
              <a:rPr sz="2800" spc="-10" dirty="0">
                <a:solidFill>
                  <a:srgbClr val="1F497D"/>
                </a:solidFill>
                <a:latin typeface="Source Sans Pro"/>
                <a:cs typeface="Source Sans Pro"/>
              </a:rPr>
              <a:t> </a:t>
            </a:r>
            <a:r>
              <a:rPr sz="2800" dirty="0">
                <a:solidFill>
                  <a:srgbClr val="1F497D"/>
                </a:solidFill>
                <a:latin typeface="Source Sans Pro"/>
                <a:cs typeface="Source Sans Pro"/>
              </a:rPr>
              <a:t>No</a:t>
            </a:r>
            <a:r>
              <a:rPr sz="2800" spc="-10" dirty="0">
                <a:solidFill>
                  <a:srgbClr val="1F497D"/>
                </a:solidFill>
                <a:latin typeface="Source Sans Pro"/>
                <a:cs typeface="Source Sans Pro"/>
              </a:rPr>
              <a:t> </a:t>
            </a:r>
            <a:r>
              <a:rPr sz="2800" dirty="0">
                <a:solidFill>
                  <a:srgbClr val="1F497D"/>
                </a:solidFill>
                <a:latin typeface="Source Sans Pro"/>
                <a:cs typeface="Source Sans Pro"/>
              </a:rPr>
              <a:t>One</a:t>
            </a:r>
            <a:r>
              <a:rPr sz="2800" spc="5" dirty="0">
                <a:solidFill>
                  <a:srgbClr val="1F497D"/>
                </a:solidFill>
                <a:latin typeface="Source Sans Pro"/>
                <a:cs typeface="Source Sans Pro"/>
              </a:rPr>
              <a:t> </a:t>
            </a:r>
            <a:r>
              <a:rPr sz="2800" spc="-20" dirty="0">
                <a:solidFill>
                  <a:srgbClr val="1F497D"/>
                </a:solidFill>
                <a:latin typeface="Source Sans Pro"/>
                <a:cs typeface="Source Sans Pro"/>
              </a:rPr>
              <a:t>Ever</a:t>
            </a:r>
            <a:endParaRPr sz="2800" dirty="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1773935"/>
            <a:ext cx="1139952" cy="11399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011167" y="4322064"/>
            <a:ext cx="5168900" cy="2992120"/>
            <a:chOff x="4011167" y="4322064"/>
            <a:chExt cx="5168900" cy="29921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167" y="4322064"/>
              <a:ext cx="1139952" cy="1139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8488" y="7078599"/>
              <a:ext cx="196162" cy="1961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4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50" y="1888235"/>
            <a:ext cx="10610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25" dirty="0">
                <a:solidFill>
                  <a:srgbClr val="1CBDFE"/>
                </a:solidFill>
                <a:latin typeface="SourceSansPro-Semibold"/>
                <a:cs typeface="SourceSansPro-Semibold"/>
              </a:rPr>
              <a:t>01</a:t>
            </a:r>
            <a:endParaRPr sz="80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750" y="3486403"/>
            <a:ext cx="5330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What</a:t>
            </a:r>
            <a:r>
              <a:rPr sz="5400" b="1" spc="3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54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is</a:t>
            </a:r>
            <a:r>
              <a:rPr sz="5400" b="1" spc="4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54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investing?</a:t>
            </a:r>
            <a:endParaRPr sz="540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329723"/>
            <a:ext cx="8361045" cy="33020"/>
          </a:xfrm>
          <a:custGeom>
            <a:avLst/>
            <a:gdLst/>
            <a:ahLst/>
            <a:cxnLst/>
            <a:rect l="l" t="t" r="r" b="b"/>
            <a:pathLst>
              <a:path w="8361045" h="33020">
                <a:moveTo>
                  <a:pt x="8360473" y="0"/>
                </a:moveTo>
                <a:lnTo>
                  <a:pt x="8356206" y="0"/>
                </a:lnTo>
                <a:lnTo>
                  <a:pt x="0" y="0"/>
                </a:lnTo>
                <a:lnTo>
                  <a:pt x="0" y="32753"/>
                </a:lnTo>
                <a:lnTo>
                  <a:pt x="8356206" y="32753"/>
                </a:lnTo>
                <a:lnTo>
                  <a:pt x="8360473" y="32753"/>
                </a:lnTo>
                <a:lnTo>
                  <a:pt x="8360473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224013" y="7086224"/>
            <a:ext cx="956310" cy="234315"/>
            <a:chOff x="8224013" y="7086224"/>
            <a:chExt cx="956310" cy="2343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4013" y="7086224"/>
              <a:ext cx="195032" cy="195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59877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5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857" y="828547"/>
            <a:ext cx="238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Definitions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795" y="1546859"/>
            <a:ext cx="48285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4F81BD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act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allocating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resources,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usually </a:t>
            </a:r>
            <a:r>
              <a:rPr sz="2000" dirty="0">
                <a:latin typeface="Source Sans Pro"/>
                <a:cs typeface="Source Sans Pro"/>
              </a:rPr>
              <a:t>money,</a:t>
            </a:r>
            <a:r>
              <a:rPr sz="2000" spc="-7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expectation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generating 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income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profit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Personal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to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everyone</a:t>
            </a:r>
            <a:endParaRPr sz="2000">
              <a:latin typeface="Source Sans Pro"/>
              <a:cs typeface="Source Sans Pro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Source Sans Pro"/>
                <a:cs typeface="Source Sans Pro"/>
              </a:rPr>
              <a:t>Intended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for long-term </a:t>
            </a:r>
            <a:r>
              <a:rPr sz="2000" spc="-10" dirty="0">
                <a:latin typeface="Source Sans Pro"/>
                <a:cs typeface="Source Sans Pro"/>
              </a:rPr>
              <a:t>goals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557" y="4272788"/>
            <a:ext cx="4282440" cy="203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2F2F2"/>
                </a:solidFill>
                <a:latin typeface="SourceSansPro-Semibold"/>
                <a:cs typeface="SourceSansPro-Semibold"/>
              </a:rPr>
              <a:t>What</a:t>
            </a:r>
            <a:r>
              <a:rPr sz="3600" b="1" spc="-40" dirty="0">
                <a:solidFill>
                  <a:srgbClr val="F2F2F2"/>
                </a:solidFill>
                <a:latin typeface="SourceSansPro-Semibold"/>
                <a:cs typeface="SourceSansPro-Semibold"/>
              </a:rPr>
              <a:t> </a:t>
            </a:r>
            <a:r>
              <a:rPr sz="3600" b="1" dirty="0">
                <a:solidFill>
                  <a:srgbClr val="F2F2F2"/>
                </a:solidFill>
                <a:latin typeface="SourceSansPro-Semibold"/>
                <a:cs typeface="SourceSansPro-Semibold"/>
              </a:rPr>
              <a:t>is</a:t>
            </a:r>
            <a:r>
              <a:rPr sz="3600" b="1" spc="-35" dirty="0">
                <a:solidFill>
                  <a:srgbClr val="F2F2F2"/>
                </a:solidFill>
                <a:latin typeface="SourceSansPro-Semibold"/>
                <a:cs typeface="SourceSansPro-Semibold"/>
              </a:rPr>
              <a:t> </a:t>
            </a:r>
            <a:r>
              <a:rPr sz="3600" b="1" dirty="0">
                <a:solidFill>
                  <a:srgbClr val="F2F2F2"/>
                </a:solidFill>
                <a:latin typeface="SourceSansPro-Semibold"/>
                <a:cs typeface="SourceSansPro-Semibold"/>
              </a:rPr>
              <a:t>investing</a:t>
            </a:r>
            <a:r>
              <a:rPr sz="3600" b="1" spc="-40" dirty="0">
                <a:solidFill>
                  <a:srgbClr val="F2F2F2"/>
                </a:solidFill>
                <a:latin typeface="SourceSansPro-Semibold"/>
                <a:cs typeface="SourceSansPro-Semibold"/>
              </a:rPr>
              <a:t> </a:t>
            </a:r>
            <a:r>
              <a:rPr sz="3600" b="1" i="1" spc="-20" dirty="0">
                <a:solidFill>
                  <a:srgbClr val="FF0000"/>
                </a:solidFill>
                <a:latin typeface="SourceSansPro-SemiboldIt"/>
                <a:cs typeface="SourceSansPro-SemiboldIt"/>
              </a:rPr>
              <a:t>not</a:t>
            </a:r>
            <a:r>
              <a:rPr sz="3600" b="1" spc="-20" dirty="0">
                <a:solidFill>
                  <a:srgbClr val="F2F2F2"/>
                </a:solidFill>
                <a:latin typeface="SourceSansPro-Semibold"/>
                <a:cs typeface="SourceSansPro-Semibold"/>
              </a:rPr>
              <a:t>?</a:t>
            </a:r>
            <a:endParaRPr sz="3600">
              <a:latin typeface="SourceSansPro-Semibold"/>
              <a:cs typeface="SourceSansPro-Semibold"/>
            </a:endParaRPr>
          </a:p>
          <a:p>
            <a:pPr marL="633095" indent="-343535">
              <a:lnSpc>
                <a:spcPct val="100000"/>
              </a:lnSpc>
              <a:spcBef>
                <a:spcPts val="1860"/>
              </a:spcBef>
              <a:buClr>
                <a:srgbClr val="007CC6"/>
              </a:buClr>
              <a:buFont typeface="Arial"/>
              <a:buChar char="•"/>
              <a:tabLst>
                <a:tab pos="632460" algn="l"/>
                <a:tab pos="633095" algn="l"/>
              </a:tabLst>
            </a:pP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Not a</a:t>
            </a:r>
            <a:r>
              <a:rPr sz="2000" spc="5" dirty="0">
                <a:solidFill>
                  <a:srgbClr val="F2F2F2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2F2F2"/>
                </a:solidFill>
                <a:latin typeface="Source Sans Pro"/>
                <a:cs typeface="Source Sans Pro"/>
              </a:rPr>
              <a:t>get-</a:t>
            </a: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rich-quick </a:t>
            </a:r>
            <a:r>
              <a:rPr sz="2000" spc="-10" dirty="0">
                <a:solidFill>
                  <a:srgbClr val="F2F2F2"/>
                </a:solidFill>
                <a:latin typeface="Source Sans Pro"/>
                <a:cs typeface="Source Sans Pro"/>
              </a:rPr>
              <a:t>scheme</a:t>
            </a:r>
            <a:endParaRPr sz="2000">
              <a:latin typeface="Source Sans Pro"/>
              <a:cs typeface="Source Sans Pro"/>
            </a:endParaRPr>
          </a:p>
          <a:p>
            <a:pPr marL="632460" indent="-343535">
              <a:lnSpc>
                <a:spcPct val="100000"/>
              </a:lnSpc>
              <a:spcBef>
                <a:spcPts val="1200"/>
              </a:spcBef>
              <a:buClr>
                <a:srgbClr val="007CC6"/>
              </a:buClr>
              <a:buFont typeface="Arial"/>
              <a:buChar char="•"/>
              <a:tabLst>
                <a:tab pos="632460" algn="l"/>
                <a:tab pos="633095" algn="l"/>
              </a:tabLst>
            </a:pP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Not</a:t>
            </a:r>
            <a:r>
              <a:rPr sz="2000" spc="10" dirty="0">
                <a:solidFill>
                  <a:srgbClr val="F2F2F2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one-</a:t>
            </a:r>
            <a:r>
              <a:rPr sz="2000" spc="-10" dirty="0">
                <a:solidFill>
                  <a:srgbClr val="F2F2F2"/>
                </a:solidFill>
                <a:latin typeface="Source Sans Pro"/>
                <a:cs typeface="Source Sans Pro"/>
              </a:rPr>
              <a:t>size-</a:t>
            </a: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fits</a:t>
            </a:r>
            <a:r>
              <a:rPr sz="2000" spc="10" dirty="0">
                <a:solidFill>
                  <a:srgbClr val="F2F2F2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2F2F2"/>
                </a:solidFill>
                <a:latin typeface="Source Sans Pro"/>
                <a:cs typeface="Source Sans Pro"/>
              </a:rPr>
              <a:t>all</a:t>
            </a:r>
            <a:endParaRPr sz="2000">
              <a:latin typeface="Source Sans Pro"/>
              <a:cs typeface="Source Sans Pro"/>
            </a:endParaRPr>
          </a:p>
          <a:p>
            <a:pPr marL="632460" indent="-343535">
              <a:lnSpc>
                <a:spcPct val="100000"/>
              </a:lnSpc>
              <a:spcBef>
                <a:spcPts val="1200"/>
              </a:spcBef>
              <a:buClr>
                <a:srgbClr val="007CC6"/>
              </a:buClr>
              <a:buFont typeface="Arial"/>
              <a:buChar char="•"/>
              <a:tabLst>
                <a:tab pos="632460" algn="l"/>
                <a:tab pos="633095" algn="l"/>
              </a:tabLst>
            </a:pP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Not a</a:t>
            </a:r>
            <a:r>
              <a:rPr sz="2000" spc="5" dirty="0">
                <a:solidFill>
                  <a:srgbClr val="F2F2F2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guarantee</a:t>
            </a:r>
            <a:r>
              <a:rPr sz="2000" spc="5" dirty="0">
                <a:solidFill>
                  <a:srgbClr val="F2F2F2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F2F2F2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2F2F2"/>
                </a:solidFill>
                <a:latin typeface="Source Sans Pro"/>
                <a:cs typeface="Source Sans Pro"/>
              </a:rPr>
              <a:t>a</a:t>
            </a:r>
            <a:r>
              <a:rPr sz="2000" spc="10" dirty="0">
                <a:solidFill>
                  <a:srgbClr val="F2F2F2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2F2F2"/>
                </a:solidFill>
                <a:latin typeface="Source Sans Pro"/>
                <a:cs typeface="Source Sans Pro"/>
              </a:rPr>
              <a:t>profit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676279"/>
            <a:ext cx="9139555" cy="6644005"/>
            <a:chOff x="457200" y="676279"/>
            <a:chExt cx="9139555" cy="6644005"/>
          </a:xfrm>
        </p:grpSpPr>
        <p:sp>
          <p:nvSpPr>
            <p:cNvPr id="7" name="object 7"/>
            <p:cNvSpPr/>
            <p:nvPr/>
          </p:nvSpPr>
          <p:spPr>
            <a:xfrm>
              <a:off x="457200" y="685799"/>
              <a:ext cx="9139555" cy="0"/>
            </a:xfrm>
            <a:custGeom>
              <a:avLst/>
              <a:gdLst/>
              <a:ahLst/>
              <a:cxnLst/>
              <a:rect l="l" t="t" r="r" b="b"/>
              <a:pathLst>
                <a:path w="9139555">
                  <a:moveTo>
                    <a:pt x="0" y="0"/>
                  </a:moveTo>
                  <a:lnTo>
                    <a:pt x="9139336" y="0"/>
                  </a:lnTo>
                </a:path>
              </a:pathLst>
            </a:custGeom>
            <a:ln w="1904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4013" y="7086224"/>
              <a:ext cx="195032" cy="1950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59876" y="7117562"/>
              <a:ext cx="720090" cy="203200"/>
            </a:xfrm>
            <a:custGeom>
              <a:avLst/>
              <a:gdLst/>
              <a:ahLst/>
              <a:cxnLst/>
              <a:rect l="l" t="t" r="r" b="b"/>
              <a:pathLst>
                <a:path w="720090" h="203200">
                  <a:moveTo>
                    <a:pt x="12331" y="157568"/>
                  </a:moveTo>
                  <a:lnTo>
                    <a:pt x="0" y="157568"/>
                  </a:lnTo>
                  <a:lnTo>
                    <a:pt x="0" y="201930"/>
                  </a:lnTo>
                  <a:lnTo>
                    <a:pt x="12331" y="201930"/>
                  </a:lnTo>
                  <a:lnTo>
                    <a:pt x="12331" y="157568"/>
                  </a:lnTo>
                  <a:close/>
                </a:path>
                <a:path w="720090" h="203200">
                  <a:moveTo>
                    <a:pt x="91211" y="157568"/>
                  </a:moveTo>
                  <a:lnTo>
                    <a:pt x="79032" y="157568"/>
                  </a:lnTo>
                  <a:lnTo>
                    <a:pt x="79032" y="181025"/>
                  </a:lnTo>
                  <a:lnTo>
                    <a:pt x="60782" y="157568"/>
                  </a:lnTo>
                  <a:lnTo>
                    <a:pt x="49314" y="157568"/>
                  </a:lnTo>
                  <a:lnTo>
                    <a:pt x="49314" y="201930"/>
                  </a:lnTo>
                  <a:lnTo>
                    <a:pt x="61480" y="201930"/>
                  </a:lnTo>
                  <a:lnTo>
                    <a:pt x="61480" y="177584"/>
                  </a:lnTo>
                  <a:lnTo>
                    <a:pt x="80429" y="201930"/>
                  </a:lnTo>
                  <a:lnTo>
                    <a:pt x="91211" y="201930"/>
                  </a:lnTo>
                  <a:lnTo>
                    <a:pt x="91211" y="157568"/>
                  </a:lnTo>
                  <a:close/>
                </a:path>
                <a:path w="720090" h="203200">
                  <a:moveTo>
                    <a:pt x="111747" y="47917"/>
                  </a:moveTo>
                  <a:lnTo>
                    <a:pt x="107734" y="27686"/>
                  </a:lnTo>
                  <a:lnTo>
                    <a:pt x="96329" y="12636"/>
                  </a:lnTo>
                  <a:lnTo>
                    <a:pt x="78447" y="3238"/>
                  </a:lnTo>
                  <a:lnTo>
                    <a:pt x="73964" y="2628"/>
                  </a:lnTo>
                  <a:lnTo>
                    <a:pt x="73964" y="49682"/>
                  </a:lnTo>
                  <a:lnTo>
                    <a:pt x="73964" y="50088"/>
                  </a:lnTo>
                  <a:lnTo>
                    <a:pt x="72466" y="57365"/>
                  </a:lnTo>
                  <a:lnTo>
                    <a:pt x="68186" y="62966"/>
                  </a:lnTo>
                  <a:lnTo>
                    <a:pt x="61366" y="66548"/>
                  </a:lnTo>
                  <a:lnTo>
                    <a:pt x="52311" y="67818"/>
                  </a:lnTo>
                  <a:lnTo>
                    <a:pt x="38468" y="67818"/>
                  </a:lnTo>
                  <a:lnTo>
                    <a:pt x="38468" y="31762"/>
                  </a:lnTo>
                  <a:lnTo>
                    <a:pt x="52146" y="31762"/>
                  </a:lnTo>
                  <a:lnTo>
                    <a:pt x="61302" y="32918"/>
                  </a:lnTo>
                  <a:lnTo>
                    <a:pt x="68160" y="36334"/>
                  </a:lnTo>
                  <a:lnTo>
                    <a:pt x="72466" y="41948"/>
                  </a:lnTo>
                  <a:lnTo>
                    <a:pt x="73964" y="49682"/>
                  </a:lnTo>
                  <a:lnTo>
                    <a:pt x="73964" y="2628"/>
                  </a:lnTo>
                  <a:lnTo>
                    <a:pt x="55041" y="0"/>
                  </a:lnTo>
                  <a:lnTo>
                    <a:pt x="673" y="0"/>
                  </a:lnTo>
                  <a:lnTo>
                    <a:pt x="673" y="136385"/>
                  </a:lnTo>
                  <a:lnTo>
                    <a:pt x="38468" y="136385"/>
                  </a:lnTo>
                  <a:lnTo>
                    <a:pt x="38468" y="97409"/>
                  </a:lnTo>
                  <a:lnTo>
                    <a:pt x="53098" y="97409"/>
                  </a:lnTo>
                  <a:lnTo>
                    <a:pt x="76568" y="94259"/>
                  </a:lnTo>
                  <a:lnTo>
                    <a:pt x="95135" y="84912"/>
                  </a:lnTo>
                  <a:lnTo>
                    <a:pt x="107353" y="69545"/>
                  </a:lnTo>
                  <a:lnTo>
                    <a:pt x="107708" y="67818"/>
                  </a:lnTo>
                  <a:lnTo>
                    <a:pt x="111747" y="48310"/>
                  </a:lnTo>
                  <a:lnTo>
                    <a:pt x="111747" y="47917"/>
                  </a:lnTo>
                  <a:close/>
                </a:path>
                <a:path w="720090" h="203200">
                  <a:moveTo>
                    <a:pt x="164820" y="157568"/>
                  </a:moveTo>
                  <a:lnTo>
                    <a:pt x="151320" y="157568"/>
                  </a:lnTo>
                  <a:lnTo>
                    <a:pt x="141249" y="185635"/>
                  </a:lnTo>
                  <a:lnTo>
                    <a:pt x="131178" y="157568"/>
                  </a:lnTo>
                  <a:lnTo>
                    <a:pt x="117424" y="157568"/>
                  </a:lnTo>
                  <a:lnTo>
                    <a:pt x="135420" y="202247"/>
                  </a:lnTo>
                  <a:lnTo>
                    <a:pt x="146824" y="202247"/>
                  </a:lnTo>
                  <a:lnTo>
                    <a:pt x="164820" y="157568"/>
                  </a:lnTo>
                  <a:close/>
                </a:path>
                <a:path w="720090" h="203200">
                  <a:moveTo>
                    <a:pt x="226466" y="30975"/>
                  </a:moveTo>
                  <a:lnTo>
                    <a:pt x="189445" y="30975"/>
                  </a:lnTo>
                  <a:lnTo>
                    <a:pt x="189445" y="99580"/>
                  </a:lnTo>
                  <a:lnTo>
                    <a:pt x="182829" y="105778"/>
                  </a:lnTo>
                  <a:lnTo>
                    <a:pt x="165074" y="105778"/>
                  </a:lnTo>
                  <a:lnTo>
                    <a:pt x="159042" y="99580"/>
                  </a:lnTo>
                  <a:lnTo>
                    <a:pt x="159042" y="30975"/>
                  </a:lnTo>
                  <a:lnTo>
                    <a:pt x="122021" y="30975"/>
                  </a:lnTo>
                  <a:lnTo>
                    <a:pt x="122021" y="99961"/>
                  </a:lnTo>
                  <a:lnTo>
                    <a:pt x="124472" y="116141"/>
                  </a:lnTo>
                  <a:lnTo>
                    <a:pt x="131546" y="128346"/>
                  </a:lnTo>
                  <a:lnTo>
                    <a:pt x="142811" y="136067"/>
                  </a:lnTo>
                  <a:lnTo>
                    <a:pt x="157873" y="138747"/>
                  </a:lnTo>
                  <a:lnTo>
                    <a:pt x="168160" y="137363"/>
                  </a:lnTo>
                  <a:lnTo>
                    <a:pt x="176707" y="133654"/>
                  </a:lnTo>
                  <a:lnTo>
                    <a:pt x="183730" y="128295"/>
                  </a:lnTo>
                  <a:lnTo>
                    <a:pt x="189445" y="121970"/>
                  </a:lnTo>
                  <a:lnTo>
                    <a:pt x="189445" y="136385"/>
                  </a:lnTo>
                  <a:lnTo>
                    <a:pt x="226466" y="136385"/>
                  </a:lnTo>
                  <a:lnTo>
                    <a:pt x="226466" y="30975"/>
                  </a:lnTo>
                  <a:close/>
                </a:path>
                <a:path w="720090" h="203200">
                  <a:moveTo>
                    <a:pt x="228917" y="191477"/>
                  </a:moveTo>
                  <a:lnTo>
                    <a:pt x="205092" y="191477"/>
                  </a:lnTo>
                  <a:lnTo>
                    <a:pt x="205092" y="184429"/>
                  </a:lnTo>
                  <a:lnTo>
                    <a:pt x="226390" y="184429"/>
                  </a:lnTo>
                  <a:lnTo>
                    <a:pt x="226390" y="174752"/>
                  </a:lnTo>
                  <a:lnTo>
                    <a:pt x="205092" y="174752"/>
                  </a:lnTo>
                  <a:lnTo>
                    <a:pt x="205092" y="168021"/>
                  </a:lnTo>
                  <a:lnTo>
                    <a:pt x="228612" y="168021"/>
                  </a:lnTo>
                  <a:lnTo>
                    <a:pt x="228612" y="157568"/>
                  </a:lnTo>
                  <a:lnTo>
                    <a:pt x="192925" y="157568"/>
                  </a:lnTo>
                  <a:lnTo>
                    <a:pt x="192925" y="201930"/>
                  </a:lnTo>
                  <a:lnTo>
                    <a:pt x="228917" y="201930"/>
                  </a:lnTo>
                  <a:lnTo>
                    <a:pt x="228917" y="191477"/>
                  </a:lnTo>
                  <a:close/>
                </a:path>
                <a:path w="720090" h="203200">
                  <a:moveTo>
                    <a:pt x="299427" y="179819"/>
                  </a:moveTo>
                  <a:lnTo>
                    <a:pt x="293103" y="176517"/>
                  </a:lnTo>
                  <a:lnTo>
                    <a:pt x="276745" y="172910"/>
                  </a:lnTo>
                  <a:lnTo>
                    <a:pt x="275234" y="172021"/>
                  </a:lnTo>
                  <a:lnTo>
                    <a:pt x="275234" y="168275"/>
                  </a:lnTo>
                  <a:lnTo>
                    <a:pt x="276682" y="167017"/>
                  </a:lnTo>
                  <a:lnTo>
                    <a:pt x="283591" y="167017"/>
                  </a:lnTo>
                  <a:lnTo>
                    <a:pt x="288036" y="168541"/>
                  </a:lnTo>
                  <a:lnTo>
                    <a:pt x="292087" y="171386"/>
                  </a:lnTo>
                  <a:lnTo>
                    <a:pt x="298234" y="162699"/>
                  </a:lnTo>
                  <a:lnTo>
                    <a:pt x="293420" y="158838"/>
                  </a:lnTo>
                  <a:lnTo>
                    <a:pt x="287528" y="156806"/>
                  </a:lnTo>
                  <a:lnTo>
                    <a:pt x="269341" y="156806"/>
                  </a:lnTo>
                  <a:lnTo>
                    <a:pt x="262801" y="162763"/>
                  </a:lnTo>
                  <a:lnTo>
                    <a:pt x="262801" y="180251"/>
                  </a:lnTo>
                  <a:lnTo>
                    <a:pt x="270090" y="182918"/>
                  </a:lnTo>
                  <a:lnTo>
                    <a:pt x="285559" y="186474"/>
                  </a:lnTo>
                  <a:lnTo>
                    <a:pt x="287007" y="187477"/>
                  </a:lnTo>
                  <a:lnTo>
                    <a:pt x="287007" y="191350"/>
                  </a:lnTo>
                  <a:lnTo>
                    <a:pt x="285242" y="192481"/>
                  </a:lnTo>
                  <a:lnTo>
                    <a:pt x="276809" y="192481"/>
                  </a:lnTo>
                  <a:lnTo>
                    <a:pt x="271932" y="190652"/>
                  </a:lnTo>
                  <a:lnTo>
                    <a:pt x="267563" y="187159"/>
                  </a:lnTo>
                  <a:lnTo>
                    <a:pt x="260718" y="195351"/>
                  </a:lnTo>
                  <a:lnTo>
                    <a:pt x="266166" y="200215"/>
                  </a:lnTo>
                  <a:lnTo>
                    <a:pt x="273646" y="202704"/>
                  </a:lnTo>
                  <a:lnTo>
                    <a:pt x="292277" y="202704"/>
                  </a:lnTo>
                  <a:lnTo>
                    <a:pt x="299427" y="197307"/>
                  </a:lnTo>
                  <a:lnTo>
                    <a:pt x="299427" y="179819"/>
                  </a:lnTo>
                  <a:close/>
                </a:path>
                <a:path w="720090" h="203200">
                  <a:moveTo>
                    <a:pt x="300837" y="30988"/>
                  </a:moveTo>
                  <a:lnTo>
                    <a:pt x="279082" y="30988"/>
                  </a:lnTo>
                  <a:lnTo>
                    <a:pt x="279082" y="4292"/>
                  </a:lnTo>
                  <a:lnTo>
                    <a:pt x="242049" y="4292"/>
                  </a:lnTo>
                  <a:lnTo>
                    <a:pt x="242049" y="103670"/>
                  </a:lnTo>
                  <a:lnTo>
                    <a:pt x="244475" y="119710"/>
                  </a:lnTo>
                  <a:lnTo>
                    <a:pt x="251447" y="130530"/>
                  </a:lnTo>
                  <a:lnTo>
                    <a:pt x="262597" y="136626"/>
                  </a:lnTo>
                  <a:lnTo>
                    <a:pt x="277495" y="138544"/>
                  </a:lnTo>
                  <a:lnTo>
                    <a:pt x="287832" y="138544"/>
                  </a:lnTo>
                  <a:lnTo>
                    <a:pt x="296608" y="136194"/>
                  </a:lnTo>
                  <a:lnTo>
                    <a:pt x="300456" y="132486"/>
                  </a:lnTo>
                  <a:lnTo>
                    <a:pt x="300456" y="103492"/>
                  </a:lnTo>
                  <a:lnTo>
                    <a:pt x="298754" y="105625"/>
                  </a:lnTo>
                  <a:lnTo>
                    <a:pt x="294081" y="106984"/>
                  </a:lnTo>
                  <a:lnTo>
                    <a:pt x="282397" y="106984"/>
                  </a:lnTo>
                  <a:lnTo>
                    <a:pt x="279082" y="103847"/>
                  </a:lnTo>
                  <a:lnTo>
                    <a:pt x="279082" y="60782"/>
                  </a:lnTo>
                  <a:lnTo>
                    <a:pt x="300837" y="60782"/>
                  </a:lnTo>
                  <a:lnTo>
                    <a:pt x="300837" y="30988"/>
                  </a:lnTo>
                  <a:close/>
                </a:path>
                <a:path w="720090" h="203200">
                  <a:moveTo>
                    <a:pt x="366280" y="157568"/>
                  </a:moveTo>
                  <a:lnTo>
                    <a:pt x="327367" y="157568"/>
                  </a:lnTo>
                  <a:lnTo>
                    <a:pt x="327367" y="168338"/>
                  </a:lnTo>
                  <a:lnTo>
                    <a:pt x="340677" y="168338"/>
                  </a:lnTo>
                  <a:lnTo>
                    <a:pt x="340677" y="201930"/>
                  </a:lnTo>
                  <a:lnTo>
                    <a:pt x="352971" y="201930"/>
                  </a:lnTo>
                  <a:lnTo>
                    <a:pt x="352971" y="168338"/>
                  </a:lnTo>
                  <a:lnTo>
                    <a:pt x="366280" y="168338"/>
                  </a:lnTo>
                  <a:lnTo>
                    <a:pt x="366280" y="157568"/>
                  </a:lnTo>
                  <a:close/>
                </a:path>
                <a:path w="720090" h="203200">
                  <a:moveTo>
                    <a:pt x="419747" y="67411"/>
                  </a:moveTo>
                  <a:lnTo>
                    <a:pt x="417296" y="51244"/>
                  </a:lnTo>
                  <a:lnTo>
                    <a:pt x="410222" y="39039"/>
                  </a:lnTo>
                  <a:lnTo>
                    <a:pt x="398945" y="31330"/>
                  </a:lnTo>
                  <a:lnTo>
                    <a:pt x="383895" y="28651"/>
                  </a:lnTo>
                  <a:lnTo>
                    <a:pt x="373583" y="30099"/>
                  </a:lnTo>
                  <a:lnTo>
                    <a:pt x="365036" y="33934"/>
                  </a:lnTo>
                  <a:lnTo>
                    <a:pt x="358025" y="39408"/>
                  </a:lnTo>
                  <a:lnTo>
                    <a:pt x="352336" y="45783"/>
                  </a:lnTo>
                  <a:lnTo>
                    <a:pt x="352336" y="30988"/>
                  </a:lnTo>
                  <a:lnTo>
                    <a:pt x="315302" y="30988"/>
                  </a:lnTo>
                  <a:lnTo>
                    <a:pt x="315302" y="136385"/>
                  </a:lnTo>
                  <a:lnTo>
                    <a:pt x="352336" y="136385"/>
                  </a:lnTo>
                  <a:lnTo>
                    <a:pt x="352336" y="67818"/>
                  </a:lnTo>
                  <a:lnTo>
                    <a:pt x="358927" y="61582"/>
                  </a:lnTo>
                  <a:lnTo>
                    <a:pt x="376656" y="61582"/>
                  </a:lnTo>
                  <a:lnTo>
                    <a:pt x="382727" y="67818"/>
                  </a:lnTo>
                  <a:lnTo>
                    <a:pt x="382727" y="136385"/>
                  </a:lnTo>
                  <a:lnTo>
                    <a:pt x="419747" y="136385"/>
                  </a:lnTo>
                  <a:lnTo>
                    <a:pt x="419747" y="67411"/>
                  </a:lnTo>
                  <a:close/>
                </a:path>
                <a:path w="720090" h="203200">
                  <a:moveTo>
                    <a:pt x="443877" y="157568"/>
                  </a:moveTo>
                  <a:lnTo>
                    <a:pt x="430885" y="157568"/>
                  </a:lnTo>
                  <a:lnTo>
                    <a:pt x="420306" y="174752"/>
                  </a:lnTo>
                  <a:lnTo>
                    <a:pt x="409714" y="157568"/>
                  </a:lnTo>
                  <a:lnTo>
                    <a:pt x="396722" y="157568"/>
                  </a:lnTo>
                  <a:lnTo>
                    <a:pt x="396722" y="201930"/>
                  </a:lnTo>
                  <a:lnTo>
                    <a:pt x="408762" y="201930"/>
                  </a:lnTo>
                  <a:lnTo>
                    <a:pt x="408762" y="176580"/>
                  </a:lnTo>
                  <a:lnTo>
                    <a:pt x="420052" y="193814"/>
                  </a:lnTo>
                  <a:lnTo>
                    <a:pt x="420306" y="193814"/>
                  </a:lnTo>
                  <a:lnTo>
                    <a:pt x="431647" y="176453"/>
                  </a:lnTo>
                  <a:lnTo>
                    <a:pt x="431647" y="201930"/>
                  </a:lnTo>
                  <a:lnTo>
                    <a:pt x="443877" y="201930"/>
                  </a:lnTo>
                  <a:lnTo>
                    <a:pt x="443877" y="157568"/>
                  </a:lnTo>
                  <a:close/>
                </a:path>
                <a:path w="720090" h="203200">
                  <a:moveTo>
                    <a:pt x="515340" y="191477"/>
                  </a:moveTo>
                  <a:lnTo>
                    <a:pt x="491515" y="191477"/>
                  </a:lnTo>
                  <a:lnTo>
                    <a:pt x="491515" y="184429"/>
                  </a:lnTo>
                  <a:lnTo>
                    <a:pt x="512813" y="184429"/>
                  </a:lnTo>
                  <a:lnTo>
                    <a:pt x="512813" y="174752"/>
                  </a:lnTo>
                  <a:lnTo>
                    <a:pt x="491515" y="174752"/>
                  </a:lnTo>
                  <a:lnTo>
                    <a:pt x="491515" y="168021"/>
                  </a:lnTo>
                  <a:lnTo>
                    <a:pt x="515035" y="168021"/>
                  </a:lnTo>
                  <a:lnTo>
                    <a:pt x="515035" y="157568"/>
                  </a:lnTo>
                  <a:lnTo>
                    <a:pt x="479348" y="157568"/>
                  </a:lnTo>
                  <a:lnTo>
                    <a:pt x="479348" y="201930"/>
                  </a:lnTo>
                  <a:lnTo>
                    <a:pt x="515340" y="201930"/>
                  </a:lnTo>
                  <a:lnTo>
                    <a:pt x="515340" y="191477"/>
                  </a:lnTo>
                  <a:close/>
                </a:path>
                <a:path w="720090" h="203200">
                  <a:moveTo>
                    <a:pt x="532587" y="115531"/>
                  </a:moveTo>
                  <a:lnTo>
                    <a:pt x="532472" y="73914"/>
                  </a:lnTo>
                  <a:lnTo>
                    <a:pt x="531939" y="65405"/>
                  </a:lnTo>
                  <a:lnTo>
                    <a:pt x="529932" y="56413"/>
                  </a:lnTo>
                  <a:lnTo>
                    <a:pt x="496544" y="30784"/>
                  </a:lnTo>
                  <a:lnTo>
                    <a:pt x="496544" y="93345"/>
                  </a:lnTo>
                  <a:lnTo>
                    <a:pt x="496544" y="108724"/>
                  </a:lnTo>
                  <a:lnTo>
                    <a:pt x="488950" y="115531"/>
                  </a:lnTo>
                  <a:lnTo>
                    <a:pt x="470623" y="115531"/>
                  </a:lnTo>
                  <a:lnTo>
                    <a:pt x="465175" y="111264"/>
                  </a:lnTo>
                  <a:lnTo>
                    <a:pt x="465175" y="95885"/>
                  </a:lnTo>
                  <a:lnTo>
                    <a:pt x="471385" y="90601"/>
                  </a:lnTo>
                  <a:lnTo>
                    <a:pt x="487553" y="90601"/>
                  </a:lnTo>
                  <a:lnTo>
                    <a:pt x="492810" y="91782"/>
                  </a:lnTo>
                  <a:lnTo>
                    <a:pt x="496544" y="93345"/>
                  </a:lnTo>
                  <a:lnTo>
                    <a:pt x="496544" y="30784"/>
                  </a:lnTo>
                  <a:lnTo>
                    <a:pt x="494195" y="30251"/>
                  </a:lnTo>
                  <a:lnTo>
                    <a:pt x="481126" y="29425"/>
                  </a:lnTo>
                  <a:lnTo>
                    <a:pt x="468490" y="30022"/>
                  </a:lnTo>
                  <a:lnTo>
                    <a:pt x="457466" y="31686"/>
                  </a:lnTo>
                  <a:lnTo>
                    <a:pt x="447598" y="34277"/>
                  </a:lnTo>
                  <a:lnTo>
                    <a:pt x="438454" y="37604"/>
                  </a:lnTo>
                  <a:lnTo>
                    <a:pt x="446062" y="63715"/>
                  </a:lnTo>
                  <a:lnTo>
                    <a:pt x="452970" y="61239"/>
                  </a:lnTo>
                  <a:lnTo>
                    <a:pt x="459905" y="59397"/>
                  </a:lnTo>
                  <a:lnTo>
                    <a:pt x="467169" y="58254"/>
                  </a:lnTo>
                  <a:lnTo>
                    <a:pt x="475081" y="57861"/>
                  </a:lnTo>
                  <a:lnTo>
                    <a:pt x="484378" y="59004"/>
                  </a:lnTo>
                  <a:lnTo>
                    <a:pt x="490943" y="62344"/>
                  </a:lnTo>
                  <a:lnTo>
                    <a:pt x="494842" y="67729"/>
                  </a:lnTo>
                  <a:lnTo>
                    <a:pt x="496074" y="74777"/>
                  </a:lnTo>
                  <a:lnTo>
                    <a:pt x="496125" y="76784"/>
                  </a:lnTo>
                  <a:lnTo>
                    <a:pt x="490994" y="75234"/>
                  </a:lnTo>
                  <a:lnTo>
                    <a:pt x="484860" y="73914"/>
                  </a:lnTo>
                  <a:lnTo>
                    <a:pt x="478028" y="73012"/>
                  </a:lnTo>
                  <a:lnTo>
                    <a:pt x="470814" y="72669"/>
                  </a:lnTo>
                  <a:lnTo>
                    <a:pt x="453910" y="74777"/>
                  </a:lnTo>
                  <a:lnTo>
                    <a:pt x="440880" y="81051"/>
                  </a:lnTo>
                  <a:lnTo>
                    <a:pt x="432485" y="91414"/>
                  </a:lnTo>
                  <a:lnTo>
                    <a:pt x="429514" y="105791"/>
                  </a:lnTo>
                  <a:lnTo>
                    <a:pt x="429514" y="106197"/>
                  </a:lnTo>
                  <a:lnTo>
                    <a:pt x="432231" y="120167"/>
                  </a:lnTo>
                  <a:lnTo>
                    <a:pt x="439712" y="130365"/>
                  </a:lnTo>
                  <a:lnTo>
                    <a:pt x="450951" y="136613"/>
                  </a:lnTo>
                  <a:lnTo>
                    <a:pt x="464959" y="138747"/>
                  </a:lnTo>
                  <a:lnTo>
                    <a:pt x="474624" y="137795"/>
                  </a:lnTo>
                  <a:lnTo>
                    <a:pt x="482942" y="135115"/>
                  </a:lnTo>
                  <a:lnTo>
                    <a:pt x="490016" y="130924"/>
                  </a:lnTo>
                  <a:lnTo>
                    <a:pt x="495960" y="125488"/>
                  </a:lnTo>
                  <a:lnTo>
                    <a:pt x="495960" y="136385"/>
                  </a:lnTo>
                  <a:lnTo>
                    <a:pt x="532587" y="136385"/>
                  </a:lnTo>
                  <a:lnTo>
                    <a:pt x="532587" y="125488"/>
                  </a:lnTo>
                  <a:lnTo>
                    <a:pt x="532587" y="115531"/>
                  </a:lnTo>
                  <a:close/>
                </a:path>
                <a:path w="720090" h="203200">
                  <a:moveTo>
                    <a:pt x="590486" y="157568"/>
                  </a:moveTo>
                  <a:lnTo>
                    <a:pt x="578332" y="157568"/>
                  </a:lnTo>
                  <a:lnTo>
                    <a:pt x="578332" y="181025"/>
                  </a:lnTo>
                  <a:lnTo>
                    <a:pt x="560070" y="157568"/>
                  </a:lnTo>
                  <a:lnTo>
                    <a:pt x="548601" y="157568"/>
                  </a:lnTo>
                  <a:lnTo>
                    <a:pt x="548601" y="201930"/>
                  </a:lnTo>
                  <a:lnTo>
                    <a:pt x="560768" y="201930"/>
                  </a:lnTo>
                  <a:lnTo>
                    <a:pt x="560768" y="177584"/>
                  </a:lnTo>
                  <a:lnTo>
                    <a:pt x="579716" y="201930"/>
                  </a:lnTo>
                  <a:lnTo>
                    <a:pt x="590486" y="201930"/>
                  </a:lnTo>
                  <a:lnTo>
                    <a:pt x="590486" y="157568"/>
                  </a:lnTo>
                  <a:close/>
                </a:path>
                <a:path w="720090" h="203200">
                  <a:moveTo>
                    <a:pt x="657326" y="157568"/>
                  </a:moveTo>
                  <a:lnTo>
                    <a:pt x="618413" y="157568"/>
                  </a:lnTo>
                  <a:lnTo>
                    <a:pt x="618413" y="168338"/>
                  </a:lnTo>
                  <a:lnTo>
                    <a:pt x="631723" y="168338"/>
                  </a:lnTo>
                  <a:lnTo>
                    <a:pt x="631723" y="201930"/>
                  </a:lnTo>
                  <a:lnTo>
                    <a:pt x="644017" y="201930"/>
                  </a:lnTo>
                  <a:lnTo>
                    <a:pt x="644017" y="168338"/>
                  </a:lnTo>
                  <a:lnTo>
                    <a:pt x="657326" y="168338"/>
                  </a:lnTo>
                  <a:lnTo>
                    <a:pt x="657326" y="157568"/>
                  </a:lnTo>
                  <a:close/>
                </a:path>
                <a:path w="720090" h="203200">
                  <a:moveTo>
                    <a:pt x="718032" y="67221"/>
                  </a:moveTo>
                  <a:lnTo>
                    <a:pt x="715556" y="50825"/>
                  </a:lnTo>
                  <a:lnTo>
                    <a:pt x="708418" y="38722"/>
                  </a:lnTo>
                  <a:lnTo>
                    <a:pt x="697077" y="31216"/>
                  </a:lnTo>
                  <a:lnTo>
                    <a:pt x="682002" y="28651"/>
                  </a:lnTo>
                  <a:lnTo>
                    <a:pt x="671283" y="29845"/>
                  </a:lnTo>
                  <a:lnTo>
                    <a:pt x="662025" y="33274"/>
                  </a:lnTo>
                  <a:lnTo>
                    <a:pt x="653935" y="38671"/>
                  </a:lnTo>
                  <a:lnTo>
                    <a:pt x="646722" y="45783"/>
                  </a:lnTo>
                  <a:lnTo>
                    <a:pt x="641565" y="38493"/>
                  </a:lnTo>
                  <a:lnTo>
                    <a:pt x="634669" y="33121"/>
                  </a:lnTo>
                  <a:lnTo>
                    <a:pt x="626198" y="29794"/>
                  </a:lnTo>
                  <a:lnTo>
                    <a:pt x="616305" y="28651"/>
                  </a:lnTo>
                  <a:lnTo>
                    <a:pt x="606120" y="30035"/>
                  </a:lnTo>
                  <a:lnTo>
                    <a:pt x="597636" y="33731"/>
                  </a:lnTo>
                  <a:lnTo>
                    <a:pt x="590638" y="39077"/>
                  </a:lnTo>
                  <a:lnTo>
                    <a:pt x="584923" y="45389"/>
                  </a:lnTo>
                  <a:lnTo>
                    <a:pt x="584923" y="30988"/>
                  </a:lnTo>
                  <a:lnTo>
                    <a:pt x="547903" y="30988"/>
                  </a:lnTo>
                  <a:lnTo>
                    <a:pt x="547903" y="136385"/>
                  </a:lnTo>
                  <a:lnTo>
                    <a:pt x="584923" y="136385"/>
                  </a:lnTo>
                  <a:lnTo>
                    <a:pt x="584923" y="67614"/>
                  </a:lnTo>
                  <a:lnTo>
                    <a:pt x="591172" y="61582"/>
                  </a:lnTo>
                  <a:lnTo>
                    <a:pt x="608711" y="61582"/>
                  </a:lnTo>
                  <a:lnTo>
                    <a:pt x="614362" y="67614"/>
                  </a:lnTo>
                  <a:lnTo>
                    <a:pt x="614362" y="136385"/>
                  </a:lnTo>
                  <a:lnTo>
                    <a:pt x="651395" y="136385"/>
                  </a:lnTo>
                  <a:lnTo>
                    <a:pt x="651395" y="67614"/>
                  </a:lnTo>
                  <a:lnTo>
                    <a:pt x="657860" y="61582"/>
                  </a:lnTo>
                  <a:lnTo>
                    <a:pt x="675347" y="61582"/>
                  </a:lnTo>
                  <a:lnTo>
                    <a:pt x="680999" y="67614"/>
                  </a:lnTo>
                  <a:lnTo>
                    <a:pt x="680999" y="136385"/>
                  </a:lnTo>
                  <a:lnTo>
                    <a:pt x="718032" y="136385"/>
                  </a:lnTo>
                  <a:lnTo>
                    <a:pt x="718032" y="67221"/>
                  </a:lnTo>
                  <a:close/>
                </a:path>
                <a:path w="720090" h="203200">
                  <a:moveTo>
                    <a:pt x="719950" y="179819"/>
                  </a:moveTo>
                  <a:lnTo>
                    <a:pt x="713613" y="176517"/>
                  </a:lnTo>
                  <a:lnTo>
                    <a:pt x="697268" y="172910"/>
                  </a:lnTo>
                  <a:lnTo>
                    <a:pt x="695756" y="172021"/>
                  </a:lnTo>
                  <a:lnTo>
                    <a:pt x="695756" y="168275"/>
                  </a:lnTo>
                  <a:lnTo>
                    <a:pt x="697217" y="167017"/>
                  </a:lnTo>
                  <a:lnTo>
                    <a:pt x="704113" y="167017"/>
                  </a:lnTo>
                  <a:lnTo>
                    <a:pt x="708558" y="168541"/>
                  </a:lnTo>
                  <a:lnTo>
                    <a:pt x="712609" y="171386"/>
                  </a:lnTo>
                  <a:lnTo>
                    <a:pt x="718756" y="162699"/>
                  </a:lnTo>
                  <a:lnTo>
                    <a:pt x="713930" y="158838"/>
                  </a:lnTo>
                  <a:lnTo>
                    <a:pt x="708050" y="156806"/>
                  </a:lnTo>
                  <a:lnTo>
                    <a:pt x="689864" y="156806"/>
                  </a:lnTo>
                  <a:lnTo>
                    <a:pt x="683336" y="162763"/>
                  </a:lnTo>
                  <a:lnTo>
                    <a:pt x="683336" y="180251"/>
                  </a:lnTo>
                  <a:lnTo>
                    <a:pt x="690613" y="182918"/>
                  </a:lnTo>
                  <a:lnTo>
                    <a:pt x="706094" y="186474"/>
                  </a:lnTo>
                  <a:lnTo>
                    <a:pt x="707542" y="187477"/>
                  </a:lnTo>
                  <a:lnTo>
                    <a:pt x="707542" y="191350"/>
                  </a:lnTo>
                  <a:lnTo>
                    <a:pt x="705764" y="192481"/>
                  </a:lnTo>
                  <a:lnTo>
                    <a:pt x="697331" y="192481"/>
                  </a:lnTo>
                  <a:lnTo>
                    <a:pt x="692454" y="190652"/>
                  </a:lnTo>
                  <a:lnTo>
                    <a:pt x="688086" y="187159"/>
                  </a:lnTo>
                  <a:lnTo>
                    <a:pt x="681240" y="195351"/>
                  </a:lnTo>
                  <a:lnTo>
                    <a:pt x="686689" y="200215"/>
                  </a:lnTo>
                  <a:lnTo>
                    <a:pt x="694169" y="202704"/>
                  </a:lnTo>
                  <a:lnTo>
                    <a:pt x="712800" y="202704"/>
                  </a:lnTo>
                  <a:lnTo>
                    <a:pt x="719950" y="197307"/>
                  </a:lnTo>
                  <a:lnTo>
                    <a:pt x="719950" y="17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362183"/>
            <a:ext cx="130492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What</a:t>
            </a:r>
            <a:r>
              <a:rPr sz="1350" spc="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is</a:t>
            </a:r>
            <a:r>
              <a:rPr sz="1350" spc="5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investing?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6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644" y="6810756"/>
            <a:ext cx="27158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2F2F2"/>
                </a:solidFill>
                <a:latin typeface="Arial"/>
                <a:cs typeface="Arial"/>
              </a:rPr>
              <a:t>Source:</a:t>
            </a:r>
            <a:r>
              <a:rPr sz="800" spc="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2F2F2"/>
                </a:solidFill>
                <a:latin typeface="Arial"/>
                <a:cs typeface="Arial"/>
              </a:rPr>
              <a:t>https://</a:t>
            </a:r>
            <a:r>
              <a:rPr sz="800" spc="-10" dirty="0">
                <a:solidFill>
                  <a:srgbClr val="F2F2F2"/>
                </a:solidFill>
                <a:latin typeface="Arial"/>
                <a:cs typeface="Arial"/>
                <a:hlinkClick r:id="rId5"/>
              </a:rPr>
              <a:t>www.investopedia.com/terms/i/investing.asp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1712" y="3283855"/>
            <a:ext cx="1493520" cy="1358900"/>
          </a:xfrm>
          <a:custGeom>
            <a:avLst/>
            <a:gdLst/>
            <a:ahLst/>
            <a:cxnLst/>
            <a:rect l="l" t="t" r="r" b="b"/>
            <a:pathLst>
              <a:path w="1493520" h="1358900">
                <a:moveTo>
                  <a:pt x="746582" y="0"/>
                </a:moveTo>
                <a:lnTo>
                  <a:pt x="695467" y="1566"/>
                </a:lnTo>
                <a:lnTo>
                  <a:pt x="645277" y="6200"/>
                </a:lnTo>
                <a:lnTo>
                  <a:pt x="596122" y="13798"/>
                </a:lnTo>
                <a:lnTo>
                  <a:pt x="548113" y="24260"/>
                </a:lnTo>
                <a:lnTo>
                  <a:pt x="501363" y="37485"/>
                </a:lnTo>
                <a:lnTo>
                  <a:pt x="455981" y="53372"/>
                </a:lnTo>
                <a:lnTo>
                  <a:pt x="412080" y="71820"/>
                </a:lnTo>
                <a:lnTo>
                  <a:pt x="369771" y="92726"/>
                </a:lnTo>
                <a:lnTo>
                  <a:pt x="329164" y="115991"/>
                </a:lnTo>
                <a:lnTo>
                  <a:pt x="290371" y="141514"/>
                </a:lnTo>
                <a:lnTo>
                  <a:pt x="253503" y="169192"/>
                </a:lnTo>
                <a:lnTo>
                  <a:pt x="218671" y="198924"/>
                </a:lnTo>
                <a:lnTo>
                  <a:pt x="185987" y="230611"/>
                </a:lnTo>
                <a:lnTo>
                  <a:pt x="155562" y="264150"/>
                </a:lnTo>
                <a:lnTo>
                  <a:pt x="127506" y="299440"/>
                </a:lnTo>
                <a:lnTo>
                  <a:pt x="101932" y="336380"/>
                </a:lnTo>
                <a:lnTo>
                  <a:pt x="78949" y="374870"/>
                </a:lnTo>
                <a:lnTo>
                  <a:pt x="58671" y="414807"/>
                </a:lnTo>
                <a:lnTo>
                  <a:pt x="41207" y="456091"/>
                </a:lnTo>
                <a:lnTo>
                  <a:pt x="26669" y="498620"/>
                </a:lnTo>
                <a:lnTo>
                  <a:pt x="15168" y="542294"/>
                </a:lnTo>
                <a:lnTo>
                  <a:pt x="6815" y="587011"/>
                </a:lnTo>
                <a:lnTo>
                  <a:pt x="1722" y="632670"/>
                </a:lnTo>
                <a:lnTo>
                  <a:pt x="0" y="679170"/>
                </a:lnTo>
                <a:lnTo>
                  <a:pt x="1722" y="725670"/>
                </a:lnTo>
                <a:lnTo>
                  <a:pt x="6815" y="771329"/>
                </a:lnTo>
                <a:lnTo>
                  <a:pt x="15168" y="816046"/>
                </a:lnTo>
                <a:lnTo>
                  <a:pt x="26669" y="859720"/>
                </a:lnTo>
                <a:lnTo>
                  <a:pt x="41207" y="902250"/>
                </a:lnTo>
                <a:lnTo>
                  <a:pt x="58671" y="943533"/>
                </a:lnTo>
                <a:lnTo>
                  <a:pt x="78949" y="983471"/>
                </a:lnTo>
                <a:lnTo>
                  <a:pt x="101932" y="1021960"/>
                </a:lnTo>
                <a:lnTo>
                  <a:pt x="127506" y="1058900"/>
                </a:lnTo>
                <a:lnTo>
                  <a:pt x="155562" y="1094191"/>
                </a:lnTo>
                <a:lnTo>
                  <a:pt x="185987" y="1127729"/>
                </a:lnTo>
                <a:lnTo>
                  <a:pt x="218671" y="1159416"/>
                </a:lnTo>
                <a:lnTo>
                  <a:pt x="253503" y="1189149"/>
                </a:lnTo>
                <a:lnTo>
                  <a:pt x="290371" y="1216827"/>
                </a:lnTo>
                <a:lnTo>
                  <a:pt x="329164" y="1242349"/>
                </a:lnTo>
                <a:lnTo>
                  <a:pt x="369771" y="1265614"/>
                </a:lnTo>
                <a:lnTo>
                  <a:pt x="412080" y="1286521"/>
                </a:lnTo>
                <a:lnTo>
                  <a:pt x="455981" y="1304968"/>
                </a:lnTo>
                <a:lnTo>
                  <a:pt x="501363" y="1320855"/>
                </a:lnTo>
                <a:lnTo>
                  <a:pt x="548113" y="1334080"/>
                </a:lnTo>
                <a:lnTo>
                  <a:pt x="596122" y="1344542"/>
                </a:lnTo>
                <a:lnTo>
                  <a:pt x="645277" y="1352141"/>
                </a:lnTo>
                <a:lnTo>
                  <a:pt x="695467" y="1356774"/>
                </a:lnTo>
                <a:lnTo>
                  <a:pt x="746582" y="1358341"/>
                </a:lnTo>
                <a:lnTo>
                  <a:pt x="797698" y="1356774"/>
                </a:lnTo>
                <a:lnTo>
                  <a:pt x="847890" y="1352141"/>
                </a:lnTo>
                <a:lnTo>
                  <a:pt x="897046" y="1344542"/>
                </a:lnTo>
                <a:lnTo>
                  <a:pt x="945055" y="1334080"/>
                </a:lnTo>
                <a:lnTo>
                  <a:pt x="991807" y="1320855"/>
                </a:lnTo>
                <a:lnTo>
                  <a:pt x="1037189" y="1304968"/>
                </a:lnTo>
                <a:lnTo>
                  <a:pt x="1081091" y="1286521"/>
                </a:lnTo>
                <a:lnTo>
                  <a:pt x="1123402" y="1265614"/>
                </a:lnTo>
                <a:lnTo>
                  <a:pt x="1164009" y="1242349"/>
                </a:lnTo>
                <a:lnTo>
                  <a:pt x="1202803" y="1216827"/>
                </a:lnTo>
                <a:lnTo>
                  <a:pt x="1239671" y="1189149"/>
                </a:lnTo>
                <a:lnTo>
                  <a:pt x="1274503" y="1159416"/>
                </a:lnTo>
                <a:lnTo>
                  <a:pt x="1307188" y="1127729"/>
                </a:lnTo>
                <a:lnTo>
                  <a:pt x="1337614" y="1094191"/>
                </a:lnTo>
                <a:lnTo>
                  <a:pt x="1365669" y="1058900"/>
                </a:lnTo>
                <a:lnTo>
                  <a:pt x="1391244" y="1021960"/>
                </a:lnTo>
                <a:lnTo>
                  <a:pt x="1414226" y="983471"/>
                </a:lnTo>
                <a:lnTo>
                  <a:pt x="1434505" y="943533"/>
                </a:lnTo>
                <a:lnTo>
                  <a:pt x="1451969" y="902250"/>
                </a:lnTo>
                <a:lnTo>
                  <a:pt x="1466507" y="859720"/>
                </a:lnTo>
                <a:lnTo>
                  <a:pt x="1478008" y="816046"/>
                </a:lnTo>
                <a:lnTo>
                  <a:pt x="1486361" y="771329"/>
                </a:lnTo>
                <a:lnTo>
                  <a:pt x="1491454" y="725670"/>
                </a:lnTo>
                <a:lnTo>
                  <a:pt x="1493177" y="679170"/>
                </a:lnTo>
                <a:lnTo>
                  <a:pt x="1491454" y="632670"/>
                </a:lnTo>
                <a:lnTo>
                  <a:pt x="1486361" y="587011"/>
                </a:lnTo>
                <a:lnTo>
                  <a:pt x="1478008" y="542294"/>
                </a:lnTo>
                <a:lnTo>
                  <a:pt x="1466507" y="498620"/>
                </a:lnTo>
                <a:lnTo>
                  <a:pt x="1451969" y="456091"/>
                </a:lnTo>
                <a:lnTo>
                  <a:pt x="1434505" y="414807"/>
                </a:lnTo>
                <a:lnTo>
                  <a:pt x="1414226" y="374870"/>
                </a:lnTo>
                <a:lnTo>
                  <a:pt x="1391244" y="336380"/>
                </a:lnTo>
                <a:lnTo>
                  <a:pt x="1365669" y="299440"/>
                </a:lnTo>
                <a:lnTo>
                  <a:pt x="1337614" y="264150"/>
                </a:lnTo>
                <a:lnTo>
                  <a:pt x="1307188" y="230611"/>
                </a:lnTo>
                <a:lnTo>
                  <a:pt x="1274503" y="198924"/>
                </a:lnTo>
                <a:lnTo>
                  <a:pt x="1239671" y="169192"/>
                </a:lnTo>
                <a:lnTo>
                  <a:pt x="1202803" y="141514"/>
                </a:lnTo>
                <a:lnTo>
                  <a:pt x="1164009" y="115991"/>
                </a:lnTo>
                <a:lnTo>
                  <a:pt x="1123402" y="92726"/>
                </a:lnTo>
                <a:lnTo>
                  <a:pt x="1081091" y="71820"/>
                </a:lnTo>
                <a:lnTo>
                  <a:pt x="1037189" y="53372"/>
                </a:lnTo>
                <a:lnTo>
                  <a:pt x="991807" y="37485"/>
                </a:lnTo>
                <a:lnTo>
                  <a:pt x="945055" y="24260"/>
                </a:lnTo>
                <a:lnTo>
                  <a:pt x="897046" y="13798"/>
                </a:lnTo>
                <a:lnTo>
                  <a:pt x="847890" y="6200"/>
                </a:lnTo>
                <a:lnTo>
                  <a:pt x="797698" y="1566"/>
                </a:lnTo>
                <a:lnTo>
                  <a:pt x="746582" y="0"/>
                </a:lnTo>
                <a:close/>
              </a:path>
            </a:pathLst>
          </a:custGeom>
          <a:solidFill>
            <a:srgbClr val="F06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8802" y="3283855"/>
            <a:ext cx="1493520" cy="1358900"/>
          </a:xfrm>
          <a:custGeom>
            <a:avLst/>
            <a:gdLst/>
            <a:ahLst/>
            <a:cxnLst/>
            <a:rect l="l" t="t" r="r" b="b"/>
            <a:pathLst>
              <a:path w="1493520" h="1358900">
                <a:moveTo>
                  <a:pt x="746594" y="0"/>
                </a:moveTo>
                <a:lnTo>
                  <a:pt x="695478" y="1566"/>
                </a:lnTo>
                <a:lnTo>
                  <a:pt x="645286" y="6200"/>
                </a:lnTo>
                <a:lnTo>
                  <a:pt x="596130" y="13798"/>
                </a:lnTo>
                <a:lnTo>
                  <a:pt x="548121" y="24260"/>
                </a:lnTo>
                <a:lnTo>
                  <a:pt x="501369" y="37485"/>
                </a:lnTo>
                <a:lnTo>
                  <a:pt x="455987" y="53372"/>
                </a:lnTo>
                <a:lnTo>
                  <a:pt x="412085" y="71820"/>
                </a:lnTo>
                <a:lnTo>
                  <a:pt x="369775" y="92726"/>
                </a:lnTo>
                <a:lnTo>
                  <a:pt x="329167" y="115991"/>
                </a:lnTo>
                <a:lnTo>
                  <a:pt x="290373" y="141514"/>
                </a:lnTo>
                <a:lnTo>
                  <a:pt x="253505" y="169192"/>
                </a:lnTo>
                <a:lnTo>
                  <a:pt x="218673" y="198924"/>
                </a:lnTo>
                <a:lnTo>
                  <a:pt x="185988" y="230611"/>
                </a:lnTo>
                <a:lnTo>
                  <a:pt x="155563" y="264150"/>
                </a:lnTo>
                <a:lnTo>
                  <a:pt x="127507" y="299440"/>
                </a:lnTo>
                <a:lnTo>
                  <a:pt x="101932" y="336380"/>
                </a:lnTo>
                <a:lnTo>
                  <a:pt x="78950" y="374870"/>
                </a:lnTo>
                <a:lnTo>
                  <a:pt x="58671" y="414807"/>
                </a:lnTo>
                <a:lnTo>
                  <a:pt x="41207" y="456091"/>
                </a:lnTo>
                <a:lnTo>
                  <a:pt x="26669" y="498620"/>
                </a:lnTo>
                <a:lnTo>
                  <a:pt x="15168" y="542294"/>
                </a:lnTo>
                <a:lnTo>
                  <a:pt x="6815" y="587011"/>
                </a:lnTo>
                <a:lnTo>
                  <a:pt x="1722" y="632670"/>
                </a:lnTo>
                <a:lnTo>
                  <a:pt x="0" y="679170"/>
                </a:lnTo>
                <a:lnTo>
                  <a:pt x="1722" y="725670"/>
                </a:lnTo>
                <a:lnTo>
                  <a:pt x="6815" y="771329"/>
                </a:lnTo>
                <a:lnTo>
                  <a:pt x="15168" y="816046"/>
                </a:lnTo>
                <a:lnTo>
                  <a:pt x="26669" y="859720"/>
                </a:lnTo>
                <a:lnTo>
                  <a:pt x="41207" y="902250"/>
                </a:lnTo>
                <a:lnTo>
                  <a:pt x="58671" y="943533"/>
                </a:lnTo>
                <a:lnTo>
                  <a:pt x="78950" y="983471"/>
                </a:lnTo>
                <a:lnTo>
                  <a:pt x="101932" y="1021960"/>
                </a:lnTo>
                <a:lnTo>
                  <a:pt x="127507" y="1058900"/>
                </a:lnTo>
                <a:lnTo>
                  <a:pt x="155563" y="1094191"/>
                </a:lnTo>
                <a:lnTo>
                  <a:pt x="185988" y="1127729"/>
                </a:lnTo>
                <a:lnTo>
                  <a:pt x="218673" y="1159416"/>
                </a:lnTo>
                <a:lnTo>
                  <a:pt x="253505" y="1189149"/>
                </a:lnTo>
                <a:lnTo>
                  <a:pt x="290373" y="1216827"/>
                </a:lnTo>
                <a:lnTo>
                  <a:pt x="329167" y="1242349"/>
                </a:lnTo>
                <a:lnTo>
                  <a:pt x="369775" y="1265614"/>
                </a:lnTo>
                <a:lnTo>
                  <a:pt x="412085" y="1286521"/>
                </a:lnTo>
                <a:lnTo>
                  <a:pt x="455987" y="1304968"/>
                </a:lnTo>
                <a:lnTo>
                  <a:pt x="501369" y="1320855"/>
                </a:lnTo>
                <a:lnTo>
                  <a:pt x="548121" y="1334080"/>
                </a:lnTo>
                <a:lnTo>
                  <a:pt x="596130" y="1344542"/>
                </a:lnTo>
                <a:lnTo>
                  <a:pt x="645286" y="1352141"/>
                </a:lnTo>
                <a:lnTo>
                  <a:pt x="695478" y="1356774"/>
                </a:lnTo>
                <a:lnTo>
                  <a:pt x="746594" y="1358341"/>
                </a:lnTo>
                <a:lnTo>
                  <a:pt x="797711" y="1356774"/>
                </a:lnTo>
                <a:lnTo>
                  <a:pt x="847902" y="1352141"/>
                </a:lnTo>
                <a:lnTo>
                  <a:pt x="897058" y="1344542"/>
                </a:lnTo>
                <a:lnTo>
                  <a:pt x="945067" y="1334080"/>
                </a:lnTo>
                <a:lnTo>
                  <a:pt x="991818" y="1320855"/>
                </a:lnTo>
                <a:lnTo>
                  <a:pt x="1037200" y="1304968"/>
                </a:lnTo>
                <a:lnTo>
                  <a:pt x="1081101" y="1286521"/>
                </a:lnTo>
                <a:lnTo>
                  <a:pt x="1123411" y="1265614"/>
                </a:lnTo>
                <a:lnTo>
                  <a:pt x="1164018" y="1242349"/>
                </a:lnTo>
                <a:lnTo>
                  <a:pt x="1202811" y="1216827"/>
                </a:lnTo>
                <a:lnTo>
                  <a:pt x="1239678" y="1189149"/>
                </a:lnTo>
                <a:lnTo>
                  <a:pt x="1274510" y="1159416"/>
                </a:lnTo>
                <a:lnTo>
                  <a:pt x="1307193" y="1127729"/>
                </a:lnTo>
                <a:lnTo>
                  <a:pt x="1337618" y="1094191"/>
                </a:lnTo>
                <a:lnTo>
                  <a:pt x="1365673" y="1058900"/>
                </a:lnTo>
                <a:lnTo>
                  <a:pt x="1391247" y="1021960"/>
                </a:lnTo>
                <a:lnTo>
                  <a:pt x="1414229" y="983471"/>
                </a:lnTo>
                <a:lnTo>
                  <a:pt x="1434507" y="943533"/>
                </a:lnTo>
                <a:lnTo>
                  <a:pt x="1451971" y="902250"/>
                </a:lnTo>
                <a:lnTo>
                  <a:pt x="1466508" y="859720"/>
                </a:lnTo>
                <a:lnTo>
                  <a:pt x="1478009" y="816046"/>
                </a:lnTo>
                <a:lnTo>
                  <a:pt x="1486361" y="771329"/>
                </a:lnTo>
                <a:lnTo>
                  <a:pt x="1491454" y="725670"/>
                </a:lnTo>
                <a:lnTo>
                  <a:pt x="1493177" y="679170"/>
                </a:lnTo>
                <a:lnTo>
                  <a:pt x="1491454" y="632670"/>
                </a:lnTo>
                <a:lnTo>
                  <a:pt x="1486361" y="587011"/>
                </a:lnTo>
                <a:lnTo>
                  <a:pt x="1478009" y="542294"/>
                </a:lnTo>
                <a:lnTo>
                  <a:pt x="1466508" y="498620"/>
                </a:lnTo>
                <a:lnTo>
                  <a:pt x="1451971" y="456091"/>
                </a:lnTo>
                <a:lnTo>
                  <a:pt x="1434507" y="414807"/>
                </a:lnTo>
                <a:lnTo>
                  <a:pt x="1414229" y="374870"/>
                </a:lnTo>
                <a:lnTo>
                  <a:pt x="1391247" y="336380"/>
                </a:lnTo>
                <a:lnTo>
                  <a:pt x="1365673" y="299440"/>
                </a:lnTo>
                <a:lnTo>
                  <a:pt x="1337618" y="264150"/>
                </a:lnTo>
                <a:lnTo>
                  <a:pt x="1307193" y="230611"/>
                </a:lnTo>
                <a:lnTo>
                  <a:pt x="1274510" y="198924"/>
                </a:lnTo>
                <a:lnTo>
                  <a:pt x="1239678" y="169192"/>
                </a:lnTo>
                <a:lnTo>
                  <a:pt x="1202811" y="141514"/>
                </a:lnTo>
                <a:lnTo>
                  <a:pt x="1164018" y="115991"/>
                </a:lnTo>
                <a:lnTo>
                  <a:pt x="1123411" y="92726"/>
                </a:lnTo>
                <a:lnTo>
                  <a:pt x="1081101" y="71820"/>
                </a:lnTo>
                <a:lnTo>
                  <a:pt x="1037200" y="53372"/>
                </a:lnTo>
                <a:lnTo>
                  <a:pt x="991818" y="37485"/>
                </a:lnTo>
                <a:lnTo>
                  <a:pt x="945067" y="24260"/>
                </a:lnTo>
                <a:lnTo>
                  <a:pt x="897058" y="13798"/>
                </a:lnTo>
                <a:lnTo>
                  <a:pt x="847902" y="6200"/>
                </a:lnTo>
                <a:lnTo>
                  <a:pt x="797711" y="1566"/>
                </a:lnTo>
                <a:lnTo>
                  <a:pt x="746594" y="0"/>
                </a:lnTo>
                <a:close/>
              </a:path>
            </a:pathLst>
          </a:custGeom>
          <a:solidFill>
            <a:srgbClr val="002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0819" y="3283855"/>
            <a:ext cx="1493520" cy="1358900"/>
          </a:xfrm>
          <a:custGeom>
            <a:avLst/>
            <a:gdLst/>
            <a:ahLst/>
            <a:cxnLst/>
            <a:rect l="l" t="t" r="r" b="b"/>
            <a:pathLst>
              <a:path w="1493520" h="1358900">
                <a:moveTo>
                  <a:pt x="746594" y="0"/>
                </a:moveTo>
                <a:lnTo>
                  <a:pt x="695478" y="1566"/>
                </a:lnTo>
                <a:lnTo>
                  <a:pt x="645286" y="6200"/>
                </a:lnTo>
                <a:lnTo>
                  <a:pt x="596130" y="13798"/>
                </a:lnTo>
                <a:lnTo>
                  <a:pt x="548121" y="24260"/>
                </a:lnTo>
                <a:lnTo>
                  <a:pt x="501369" y="37485"/>
                </a:lnTo>
                <a:lnTo>
                  <a:pt x="455987" y="53372"/>
                </a:lnTo>
                <a:lnTo>
                  <a:pt x="412085" y="71820"/>
                </a:lnTo>
                <a:lnTo>
                  <a:pt x="369775" y="92726"/>
                </a:lnTo>
                <a:lnTo>
                  <a:pt x="329167" y="115991"/>
                </a:lnTo>
                <a:lnTo>
                  <a:pt x="290373" y="141514"/>
                </a:lnTo>
                <a:lnTo>
                  <a:pt x="253505" y="169192"/>
                </a:lnTo>
                <a:lnTo>
                  <a:pt x="218673" y="198924"/>
                </a:lnTo>
                <a:lnTo>
                  <a:pt x="185988" y="230611"/>
                </a:lnTo>
                <a:lnTo>
                  <a:pt x="155563" y="264150"/>
                </a:lnTo>
                <a:lnTo>
                  <a:pt x="127507" y="299440"/>
                </a:lnTo>
                <a:lnTo>
                  <a:pt x="101932" y="336380"/>
                </a:lnTo>
                <a:lnTo>
                  <a:pt x="78950" y="374870"/>
                </a:lnTo>
                <a:lnTo>
                  <a:pt x="58671" y="414807"/>
                </a:lnTo>
                <a:lnTo>
                  <a:pt x="41207" y="456091"/>
                </a:lnTo>
                <a:lnTo>
                  <a:pt x="26669" y="498620"/>
                </a:lnTo>
                <a:lnTo>
                  <a:pt x="15168" y="542294"/>
                </a:lnTo>
                <a:lnTo>
                  <a:pt x="6815" y="587011"/>
                </a:lnTo>
                <a:lnTo>
                  <a:pt x="1722" y="632670"/>
                </a:lnTo>
                <a:lnTo>
                  <a:pt x="0" y="679170"/>
                </a:lnTo>
                <a:lnTo>
                  <a:pt x="1722" y="725670"/>
                </a:lnTo>
                <a:lnTo>
                  <a:pt x="6815" y="771329"/>
                </a:lnTo>
                <a:lnTo>
                  <a:pt x="15168" y="816046"/>
                </a:lnTo>
                <a:lnTo>
                  <a:pt x="26669" y="859720"/>
                </a:lnTo>
                <a:lnTo>
                  <a:pt x="41207" y="902250"/>
                </a:lnTo>
                <a:lnTo>
                  <a:pt x="58671" y="943533"/>
                </a:lnTo>
                <a:lnTo>
                  <a:pt x="78950" y="983471"/>
                </a:lnTo>
                <a:lnTo>
                  <a:pt x="101932" y="1021960"/>
                </a:lnTo>
                <a:lnTo>
                  <a:pt x="127507" y="1058900"/>
                </a:lnTo>
                <a:lnTo>
                  <a:pt x="155563" y="1094191"/>
                </a:lnTo>
                <a:lnTo>
                  <a:pt x="185988" y="1127729"/>
                </a:lnTo>
                <a:lnTo>
                  <a:pt x="218673" y="1159416"/>
                </a:lnTo>
                <a:lnTo>
                  <a:pt x="253505" y="1189149"/>
                </a:lnTo>
                <a:lnTo>
                  <a:pt x="290373" y="1216827"/>
                </a:lnTo>
                <a:lnTo>
                  <a:pt x="329167" y="1242349"/>
                </a:lnTo>
                <a:lnTo>
                  <a:pt x="369775" y="1265614"/>
                </a:lnTo>
                <a:lnTo>
                  <a:pt x="412085" y="1286521"/>
                </a:lnTo>
                <a:lnTo>
                  <a:pt x="455987" y="1304968"/>
                </a:lnTo>
                <a:lnTo>
                  <a:pt x="501369" y="1320855"/>
                </a:lnTo>
                <a:lnTo>
                  <a:pt x="548121" y="1334080"/>
                </a:lnTo>
                <a:lnTo>
                  <a:pt x="596130" y="1344542"/>
                </a:lnTo>
                <a:lnTo>
                  <a:pt x="645286" y="1352141"/>
                </a:lnTo>
                <a:lnTo>
                  <a:pt x="695478" y="1356774"/>
                </a:lnTo>
                <a:lnTo>
                  <a:pt x="746594" y="1358341"/>
                </a:lnTo>
                <a:lnTo>
                  <a:pt x="797709" y="1356774"/>
                </a:lnTo>
                <a:lnTo>
                  <a:pt x="847900" y="1352141"/>
                </a:lnTo>
                <a:lnTo>
                  <a:pt x="897055" y="1344542"/>
                </a:lnTo>
                <a:lnTo>
                  <a:pt x="945063" y="1334080"/>
                </a:lnTo>
                <a:lnTo>
                  <a:pt x="991813" y="1320855"/>
                </a:lnTo>
                <a:lnTo>
                  <a:pt x="1037195" y="1304968"/>
                </a:lnTo>
                <a:lnTo>
                  <a:pt x="1081096" y="1286521"/>
                </a:lnTo>
                <a:lnTo>
                  <a:pt x="1123405" y="1265614"/>
                </a:lnTo>
                <a:lnTo>
                  <a:pt x="1164012" y="1242349"/>
                </a:lnTo>
                <a:lnTo>
                  <a:pt x="1202805" y="1216827"/>
                </a:lnTo>
                <a:lnTo>
                  <a:pt x="1239673" y="1189149"/>
                </a:lnTo>
                <a:lnTo>
                  <a:pt x="1274505" y="1159416"/>
                </a:lnTo>
                <a:lnTo>
                  <a:pt x="1307189" y="1127729"/>
                </a:lnTo>
                <a:lnTo>
                  <a:pt x="1337614" y="1094191"/>
                </a:lnTo>
                <a:lnTo>
                  <a:pt x="1365670" y="1058900"/>
                </a:lnTo>
                <a:lnTo>
                  <a:pt x="1391245" y="1021960"/>
                </a:lnTo>
                <a:lnTo>
                  <a:pt x="1414227" y="983471"/>
                </a:lnTo>
                <a:lnTo>
                  <a:pt x="1434505" y="943533"/>
                </a:lnTo>
                <a:lnTo>
                  <a:pt x="1451969" y="902250"/>
                </a:lnTo>
                <a:lnTo>
                  <a:pt x="1466507" y="859720"/>
                </a:lnTo>
                <a:lnTo>
                  <a:pt x="1478008" y="816046"/>
                </a:lnTo>
                <a:lnTo>
                  <a:pt x="1486361" y="771329"/>
                </a:lnTo>
                <a:lnTo>
                  <a:pt x="1491454" y="725670"/>
                </a:lnTo>
                <a:lnTo>
                  <a:pt x="1493177" y="679170"/>
                </a:lnTo>
                <a:lnTo>
                  <a:pt x="1491454" y="632670"/>
                </a:lnTo>
                <a:lnTo>
                  <a:pt x="1486361" y="587011"/>
                </a:lnTo>
                <a:lnTo>
                  <a:pt x="1478008" y="542294"/>
                </a:lnTo>
                <a:lnTo>
                  <a:pt x="1466507" y="498620"/>
                </a:lnTo>
                <a:lnTo>
                  <a:pt x="1451969" y="456091"/>
                </a:lnTo>
                <a:lnTo>
                  <a:pt x="1434505" y="414807"/>
                </a:lnTo>
                <a:lnTo>
                  <a:pt x="1414227" y="374870"/>
                </a:lnTo>
                <a:lnTo>
                  <a:pt x="1391245" y="336380"/>
                </a:lnTo>
                <a:lnTo>
                  <a:pt x="1365670" y="299440"/>
                </a:lnTo>
                <a:lnTo>
                  <a:pt x="1337614" y="264150"/>
                </a:lnTo>
                <a:lnTo>
                  <a:pt x="1307189" y="230611"/>
                </a:lnTo>
                <a:lnTo>
                  <a:pt x="1274505" y="198924"/>
                </a:lnTo>
                <a:lnTo>
                  <a:pt x="1239673" y="169192"/>
                </a:lnTo>
                <a:lnTo>
                  <a:pt x="1202805" y="141514"/>
                </a:lnTo>
                <a:lnTo>
                  <a:pt x="1164012" y="115991"/>
                </a:lnTo>
                <a:lnTo>
                  <a:pt x="1123405" y="92726"/>
                </a:lnTo>
                <a:lnTo>
                  <a:pt x="1081096" y="71820"/>
                </a:lnTo>
                <a:lnTo>
                  <a:pt x="1037195" y="53372"/>
                </a:lnTo>
                <a:lnTo>
                  <a:pt x="991813" y="37485"/>
                </a:lnTo>
                <a:lnTo>
                  <a:pt x="945063" y="24260"/>
                </a:lnTo>
                <a:lnTo>
                  <a:pt x="897055" y="13798"/>
                </a:lnTo>
                <a:lnTo>
                  <a:pt x="847900" y="6200"/>
                </a:lnTo>
                <a:lnTo>
                  <a:pt x="797709" y="1566"/>
                </a:lnTo>
                <a:lnTo>
                  <a:pt x="746594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1005" y="3283855"/>
            <a:ext cx="1493520" cy="1358900"/>
          </a:xfrm>
          <a:custGeom>
            <a:avLst/>
            <a:gdLst/>
            <a:ahLst/>
            <a:cxnLst/>
            <a:rect l="l" t="t" r="r" b="b"/>
            <a:pathLst>
              <a:path w="1493520" h="1358900">
                <a:moveTo>
                  <a:pt x="746594" y="0"/>
                </a:moveTo>
                <a:lnTo>
                  <a:pt x="695478" y="1566"/>
                </a:lnTo>
                <a:lnTo>
                  <a:pt x="645286" y="6200"/>
                </a:lnTo>
                <a:lnTo>
                  <a:pt x="596130" y="13798"/>
                </a:lnTo>
                <a:lnTo>
                  <a:pt x="548121" y="24260"/>
                </a:lnTo>
                <a:lnTo>
                  <a:pt x="501369" y="37485"/>
                </a:lnTo>
                <a:lnTo>
                  <a:pt x="455987" y="53372"/>
                </a:lnTo>
                <a:lnTo>
                  <a:pt x="412085" y="71820"/>
                </a:lnTo>
                <a:lnTo>
                  <a:pt x="369775" y="92726"/>
                </a:lnTo>
                <a:lnTo>
                  <a:pt x="329167" y="115991"/>
                </a:lnTo>
                <a:lnTo>
                  <a:pt x="290373" y="141514"/>
                </a:lnTo>
                <a:lnTo>
                  <a:pt x="253505" y="169192"/>
                </a:lnTo>
                <a:lnTo>
                  <a:pt x="218673" y="198924"/>
                </a:lnTo>
                <a:lnTo>
                  <a:pt x="185988" y="230611"/>
                </a:lnTo>
                <a:lnTo>
                  <a:pt x="155563" y="264150"/>
                </a:lnTo>
                <a:lnTo>
                  <a:pt x="127507" y="299440"/>
                </a:lnTo>
                <a:lnTo>
                  <a:pt x="101932" y="336380"/>
                </a:lnTo>
                <a:lnTo>
                  <a:pt x="78950" y="374870"/>
                </a:lnTo>
                <a:lnTo>
                  <a:pt x="58671" y="414807"/>
                </a:lnTo>
                <a:lnTo>
                  <a:pt x="41207" y="456091"/>
                </a:lnTo>
                <a:lnTo>
                  <a:pt x="26669" y="498620"/>
                </a:lnTo>
                <a:lnTo>
                  <a:pt x="15168" y="542294"/>
                </a:lnTo>
                <a:lnTo>
                  <a:pt x="6815" y="587011"/>
                </a:lnTo>
                <a:lnTo>
                  <a:pt x="1722" y="632670"/>
                </a:lnTo>
                <a:lnTo>
                  <a:pt x="0" y="679170"/>
                </a:lnTo>
                <a:lnTo>
                  <a:pt x="1722" y="725670"/>
                </a:lnTo>
                <a:lnTo>
                  <a:pt x="6815" y="771329"/>
                </a:lnTo>
                <a:lnTo>
                  <a:pt x="15168" y="816046"/>
                </a:lnTo>
                <a:lnTo>
                  <a:pt x="26669" y="859720"/>
                </a:lnTo>
                <a:lnTo>
                  <a:pt x="41207" y="902250"/>
                </a:lnTo>
                <a:lnTo>
                  <a:pt x="58671" y="943533"/>
                </a:lnTo>
                <a:lnTo>
                  <a:pt x="78950" y="983471"/>
                </a:lnTo>
                <a:lnTo>
                  <a:pt x="101932" y="1021960"/>
                </a:lnTo>
                <a:lnTo>
                  <a:pt x="127507" y="1058900"/>
                </a:lnTo>
                <a:lnTo>
                  <a:pt x="155563" y="1094191"/>
                </a:lnTo>
                <a:lnTo>
                  <a:pt x="185988" y="1127729"/>
                </a:lnTo>
                <a:lnTo>
                  <a:pt x="218673" y="1159416"/>
                </a:lnTo>
                <a:lnTo>
                  <a:pt x="253505" y="1189149"/>
                </a:lnTo>
                <a:lnTo>
                  <a:pt x="290373" y="1216827"/>
                </a:lnTo>
                <a:lnTo>
                  <a:pt x="329167" y="1242349"/>
                </a:lnTo>
                <a:lnTo>
                  <a:pt x="369775" y="1265614"/>
                </a:lnTo>
                <a:lnTo>
                  <a:pt x="412085" y="1286521"/>
                </a:lnTo>
                <a:lnTo>
                  <a:pt x="455987" y="1304968"/>
                </a:lnTo>
                <a:lnTo>
                  <a:pt x="501369" y="1320855"/>
                </a:lnTo>
                <a:lnTo>
                  <a:pt x="548121" y="1334080"/>
                </a:lnTo>
                <a:lnTo>
                  <a:pt x="596130" y="1344542"/>
                </a:lnTo>
                <a:lnTo>
                  <a:pt x="645286" y="1352141"/>
                </a:lnTo>
                <a:lnTo>
                  <a:pt x="695478" y="1356774"/>
                </a:lnTo>
                <a:lnTo>
                  <a:pt x="746594" y="1358341"/>
                </a:lnTo>
                <a:lnTo>
                  <a:pt x="797711" y="1356774"/>
                </a:lnTo>
                <a:lnTo>
                  <a:pt x="847902" y="1352141"/>
                </a:lnTo>
                <a:lnTo>
                  <a:pt x="897058" y="1344542"/>
                </a:lnTo>
                <a:lnTo>
                  <a:pt x="945067" y="1334080"/>
                </a:lnTo>
                <a:lnTo>
                  <a:pt x="991818" y="1320855"/>
                </a:lnTo>
                <a:lnTo>
                  <a:pt x="1037200" y="1304968"/>
                </a:lnTo>
                <a:lnTo>
                  <a:pt x="1081101" y="1286521"/>
                </a:lnTo>
                <a:lnTo>
                  <a:pt x="1123411" y="1265614"/>
                </a:lnTo>
                <a:lnTo>
                  <a:pt x="1164018" y="1242349"/>
                </a:lnTo>
                <a:lnTo>
                  <a:pt x="1202811" y="1216827"/>
                </a:lnTo>
                <a:lnTo>
                  <a:pt x="1239678" y="1189149"/>
                </a:lnTo>
                <a:lnTo>
                  <a:pt x="1274510" y="1159416"/>
                </a:lnTo>
                <a:lnTo>
                  <a:pt x="1307193" y="1127729"/>
                </a:lnTo>
                <a:lnTo>
                  <a:pt x="1337618" y="1094191"/>
                </a:lnTo>
                <a:lnTo>
                  <a:pt x="1365673" y="1058900"/>
                </a:lnTo>
                <a:lnTo>
                  <a:pt x="1391247" y="1021960"/>
                </a:lnTo>
                <a:lnTo>
                  <a:pt x="1414229" y="983471"/>
                </a:lnTo>
                <a:lnTo>
                  <a:pt x="1434507" y="943533"/>
                </a:lnTo>
                <a:lnTo>
                  <a:pt x="1451971" y="902250"/>
                </a:lnTo>
                <a:lnTo>
                  <a:pt x="1466508" y="859720"/>
                </a:lnTo>
                <a:lnTo>
                  <a:pt x="1478009" y="816046"/>
                </a:lnTo>
                <a:lnTo>
                  <a:pt x="1486361" y="771329"/>
                </a:lnTo>
                <a:lnTo>
                  <a:pt x="1491454" y="725670"/>
                </a:lnTo>
                <a:lnTo>
                  <a:pt x="1493177" y="679170"/>
                </a:lnTo>
                <a:lnTo>
                  <a:pt x="1491454" y="632670"/>
                </a:lnTo>
                <a:lnTo>
                  <a:pt x="1486361" y="587011"/>
                </a:lnTo>
                <a:lnTo>
                  <a:pt x="1478009" y="542294"/>
                </a:lnTo>
                <a:lnTo>
                  <a:pt x="1466508" y="498620"/>
                </a:lnTo>
                <a:lnTo>
                  <a:pt x="1451971" y="456091"/>
                </a:lnTo>
                <a:lnTo>
                  <a:pt x="1434507" y="414807"/>
                </a:lnTo>
                <a:lnTo>
                  <a:pt x="1414229" y="374870"/>
                </a:lnTo>
                <a:lnTo>
                  <a:pt x="1391247" y="336380"/>
                </a:lnTo>
                <a:lnTo>
                  <a:pt x="1365673" y="299440"/>
                </a:lnTo>
                <a:lnTo>
                  <a:pt x="1337618" y="264150"/>
                </a:lnTo>
                <a:lnTo>
                  <a:pt x="1307193" y="230611"/>
                </a:lnTo>
                <a:lnTo>
                  <a:pt x="1274510" y="198924"/>
                </a:lnTo>
                <a:lnTo>
                  <a:pt x="1239678" y="169192"/>
                </a:lnTo>
                <a:lnTo>
                  <a:pt x="1202811" y="141514"/>
                </a:lnTo>
                <a:lnTo>
                  <a:pt x="1164018" y="115991"/>
                </a:lnTo>
                <a:lnTo>
                  <a:pt x="1123411" y="92726"/>
                </a:lnTo>
                <a:lnTo>
                  <a:pt x="1081101" y="71820"/>
                </a:lnTo>
                <a:lnTo>
                  <a:pt x="1037200" y="53372"/>
                </a:lnTo>
                <a:lnTo>
                  <a:pt x="991818" y="37485"/>
                </a:lnTo>
                <a:lnTo>
                  <a:pt x="945067" y="24260"/>
                </a:lnTo>
                <a:lnTo>
                  <a:pt x="897058" y="13798"/>
                </a:lnTo>
                <a:lnTo>
                  <a:pt x="847902" y="6200"/>
                </a:lnTo>
                <a:lnTo>
                  <a:pt x="797711" y="1566"/>
                </a:lnTo>
                <a:lnTo>
                  <a:pt x="746594" y="0"/>
                </a:lnTo>
                <a:close/>
              </a:path>
            </a:pathLst>
          </a:custGeom>
          <a:solidFill>
            <a:srgbClr val="F0A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3138" y="3274451"/>
            <a:ext cx="1493520" cy="1358900"/>
            <a:chOff x="543138" y="3274451"/>
            <a:chExt cx="1493520" cy="1358900"/>
          </a:xfrm>
        </p:grpSpPr>
        <p:sp>
          <p:nvSpPr>
            <p:cNvPr id="7" name="object 7"/>
            <p:cNvSpPr/>
            <p:nvPr/>
          </p:nvSpPr>
          <p:spPr>
            <a:xfrm>
              <a:off x="543138" y="3274451"/>
              <a:ext cx="1493520" cy="1358900"/>
            </a:xfrm>
            <a:custGeom>
              <a:avLst/>
              <a:gdLst/>
              <a:ahLst/>
              <a:cxnLst/>
              <a:rect l="l" t="t" r="r" b="b"/>
              <a:pathLst>
                <a:path w="1493520" h="1358900">
                  <a:moveTo>
                    <a:pt x="746594" y="0"/>
                  </a:moveTo>
                  <a:lnTo>
                    <a:pt x="695478" y="1566"/>
                  </a:lnTo>
                  <a:lnTo>
                    <a:pt x="645286" y="6200"/>
                  </a:lnTo>
                  <a:lnTo>
                    <a:pt x="596130" y="13798"/>
                  </a:lnTo>
                  <a:lnTo>
                    <a:pt x="548121" y="24260"/>
                  </a:lnTo>
                  <a:lnTo>
                    <a:pt x="501369" y="37485"/>
                  </a:lnTo>
                  <a:lnTo>
                    <a:pt x="455987" y="53372"/>
                  </a:lnTo>
                  <a:lnTo>
                    <a:pt x="412085" y="71820"/>
                  </a:lnTo>
                  <a:lnTo>
                    <a:pt x="369775" y="92726"/>
                  </a:lnTo>
                  <a:lnTo>
                    <a:pt x="329167" y="115991"/>
                  </a:lnTo>
                  <a:lnTo>
                    <a:pt x="290373" y="141514"/>
                  </a:lnTo>
                  <a:lnTo>
                    <a:pt x="253505" y="169192"/>
                  </a:lnTo>
                  <a:lnTo>
                    <a:pt x="218673" y="198924"/>
                  </a:lnTo>
                  <a:lnTo>
                    <a:pt x="185988" y="230611"/>
                  </a:lnTo>
                  <a:lnTo>
                    <a:pt x="155563" y="264150"/>
                  </a:lnTo>
                  <a:lnTo>
                    <a:pt x="127507" y="299440"/>
                  </a:lnTo>
                  <a:lnTo>
                    <a:pt x="101932" y="336380"/>
                  </a:lnTo>
                  <a:lnTo>
                    <a:pt x="78950" y="374870"/>
                  </a:lnTo>
                  <a:lnTo>
                    <a:pt x="58671" y="414807"/>
                  </a:lnTo>
                  <a:lnTo>
                    <a:pt x="41207" y="456091"/>
                  </a:lnTo>
                  <a:lnTo>
                    <a:pt x="26669" y="498620"/>
                  </a:lnTo>
                  <a:lnTo>
                    <a:pt x="15168" y="542294"/>
                  </a:lnTo>
                  <a:lnTo>
                    <a:pt x="6815" y="587011"/>
                  </a:lnTo>
                  <a:lnTo>
                    <a:pt x="1722" y="632670"/>
                  </a:lnTo>
                  <a:lnTo>
                    <a:pt x="0" y="679170"/>
                  </a:lnTo>
                  <a:lnTo>
                    <a:pt x="1722" y="725670"/>
                  </a:lnTo>
                  <a:lnTo>
                    <a:pt x="6815" y="771329"/>
                  </a:lnTo>
                  <a:lnTo>
                    <a:pt x="15168" y="816046"/>
                  </a:lnTo>
                  <a:lnTo>
                    <a:pt x="26669" y="859720"/>
                  </a:lnTo>
                  <a:lnTo>
                    <a:pt x="41207" y="902250"/>
                  </a:lnTo>
                  <a:lnTo>
                    <a:pt x="58671" y="943533"/>
                  </a:lnTo>
                  <a:lnTo>
                    <a:pt x="78950" y="983471"/>
                  </a:lnTo>
                  <a:lnTo>
                    <a:pt x="101932" y="1021960"/>
                  </a:lnTo>
                  <a:lnTo>
                    <a:pt x="127507" y="1058900"/>
                  </a:lnTo>
                  <a:lnTo>
                    <a:pt x="155563" y="1094191"/>
                  </a:lnTo>
                  <a:lnTo>
                    <a:pt x="185988" y="1127729"/>
                  </a:lnTo>
                  <a:lnTo>
                    <a:pt x="218673" y="1159416"/>
                  </a:lnTo>
                  <a:lnTo>
                    <a:pt x="253505" y="1189149"/>
                  </a:lnTo>
                  <a:lnTo>
                    <a:pt x="290373" y="1216827"/>
                  </a:lnTo>
                  <a:lnTo>
                    <a:pt x="329167" y="1242349"/>
                  </a:lnTo>
                  <a:lnTo>
                    <a:pt x="369775" y="1265614"/>
                  </a:lnTo>
                  <a:lnTo>
                    <a:pt x="412085" y="1286521"/>
                  </a:lnTo>
                  <a:lnTo>
                    <a:pt x="455987" y="1304968"/>
                  </a:lnTo>
                  <a:lnTo>
                    <a:pt x="501369" y="1320855"/>
                  </a:lnTo>
                  <a:lnTo>
                    <a:pt x="548121" y="1334080"/>
                  </a:lnTo>
                  <a:lnTo>
                    <a:pt x="596130" y="1344542"/>
                  </a:lnTo>
                  <a:lnTo>
                    <a:pt x="645286" y="1352141"/>
                  </a:lnTo>
                  <a:lnTo>
                    <a:pt x="695478" y="1356774"/>
                  </a:lnTo>
                  <a:lnTo>
                    <a:pt x="746594" y="1358341"/>
                  </a:lnTo>
                  <a:lnTo>
                    <a:pt x="797709" y="1356774"/>
                  </a:lnTo>
                  <a:lnTo>
                    <a:pt x="847900" y="1352141"/>
                  </a:lnTo>
                  <a:lnTo>
                    <a:pt x="897055" y="1344542"/>
                  </a:lnTo>
                  <a:lnTo>
                    <a:pt x="945063" y="1334080"/>
                  </a:lnTo>
                  <a:lnTo>
                    <a:pt x="991813" y="1320855"/>
                  </a:lnTo>
                  <a:lnTo>
                    <a:pt x="1037195" y="1304968"/>
                  </a:lnTo>
                  <a:lnTo>
                    <a:pt x="1081096" y="1286521"/>
                  </a:lnTo>
                  <a:lnTo>
                    <a:pt x="1123405" y="1265614"/>
                  </a:lnTo>
                  <a:lnTo>
                    <a:pt x="1164012" y="1242349"/>
                  </a:lnTo>
                  <a:lnTo>
                    <a:pt x="1202805" y="1216827"/>
                  </a:lnTo>
                  <a:lnTo>
                    <a:pt x="1239673" y="1189149"/>
                  </a:lnTo>
                  <a:lnTo>
                    <a:pt x="1274505" y="1159416"/>
                  </a:lnTo>
                  <a:lnTo>
                    <a:pt x="1307189" y="1127729"/>
                  </a:lnTo>
                  <a:lnTo>
                    <a:pt x="1337614" y="1094191"/>
                  </a:lnTo>
                  <a:lnTo>
                    <a:pt x="1365670" y="1058900"/>
                  </a:lnTo>
                  <a:lnTo>
                    <a:pt x="1391245" y="1021960"/>
                  </a:lnTo>
                  <a:lnTo>
                    <a:pt x="1414227" y="983471"/>
                  </a:lnTo>
                  <a:lnTo>
                    <a:pt x="1434505" y="943533"/>
                  </a:lnTo>
                  <a:lnTo>
                    <a:pt x="1451969" y="902250"/>
                  </a:lnTo>
                  <a:lnTo>
                    <a:pt x="1466507" y="859720"/>
                  </a:lnTo>
                  <a:lnTo>
                    <a:pt x="1478008" y="816046"/>
                  </a:lnTo>
                  <a:lnTo>
                    <a:pt x="1486361" y="771329"/>
                  </a:lnTo>
                  <a:lnTo>
                    <a:pt x="1491454" y="725670"/>
                  </a:lnTo>
                  <a:lnTo>
                    <a:pt x="1493177" y="679170"/>
                  </a:lnTo>
                  <a:lnTo>
                    <a:pt x="1491454" y="632670"/>
                  </a:lnTo>
                  <a:lnTo>
                    <a:pt x="1486361" y="587011"/>
                  </a:lnTo>
                  <a:lnTo>
                    <a:pt x="1478008" y="542294"/>
                  </a:lnTo>
                  <a:lnTo>
                    <a:pt x="1466507" y="498620"/>
                  </a:lnTo>
                  <a:lnTo>
                    <a:pt x="1451969" y="456091"/>
                  </a:lnTo>
                  <a:lnTo>
                    <a:pt x="1434505" y="414807"/>
                  </a:lnTo>
                  <a:lnTo>
                    <a:pt x="1414227" y="374870"/>
                  </a:lnTo>
                  <a:lnTo>
                    <a:pt x="1391245" y="336380"/>
                  </a:lnTo>
                  <a:lnTo>
                    <a:pt x="1365670" y="299440"/>
                  </a:lnTo>
                  <a:lnTo>
                    <a:pt x="1337614" y="264150"/>
                  </a:lnTo>
                  <a:lnTo>
                    <a:pt x="1307189" y="230611"/>
                  </a:lnTo>
                  <a:lnTo>
                    <a:pt x="1274505" y="198924"/>
                  </a:lnTo>
                  <a:lnTo>
                    <a:pt x="1239673" y="169192"/>
                  </a:lnTo>
                  <a:lnTo>
                    <a:pt x="1202805" y="141514"/>
                  </a:lnTo>
                  <a:lnTo>
                    <a:pt x="1164012" y="115991"/>
                  </a:lnTo>
                  <a:lnTo>
                    <a:pt x="1123405" y="92726"/>
                  </a:lnTo>
                  <a:lnTo>
                    <a:pt x="1081096" y="71820"/>
                  </a:lnTo>
                  <a:lnTo>
                    <a:pt x="1037195" y="53372"/>
                  </a:lnTo>
                  <a:lnTo>
                    <a:pt x="991813" y="37485"/>
                  </a:lnTo>
                  <a:lnTo>
                    <a:pt x="945063" y="24260"/>
                  </a:lnTo>
                  <a:lnTo>
                    <a:pt x="897055" y="13798"/>
                  </a:lnTo>
                  <a:lnTo>
                    <a:pt x="847900" y="6200"/>
                  </a:lnTo>
                  <a:lnTo>
                    <a:pt x="797709" y="1566"/>
                  </a:lnTo>
                  <a:lnTo>
                    <a:pt x="746594" y="0"/>
                  </a:lnTo>
                  <a:close/>
                </a:path>
              </a:pathLst>
            </a:custGeom>
            <a:solidFill>
              <a:srgbClr val="60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624" y="3450336"/>
              <a:ext cx="975359" cy="97536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/>
              <a:t>Five</a:t>
            </a:r>
            <a:r>
              <a:rPr spc="10" dirty="0"/>
              <a:t> </a:t>
            </a:r>
            <a:r>
              <a:rPr dirty="0"/>
              <a:t>things</a:t>
            </a:r>
            <a:r>
              <a:rPr spc="15" dirty="0"/>
              <a:t> </a:t>
            </a:r>
            <a:r>
              <a:rPr dirty="0"/>
              <a:t>that</a:t>
            </a:r>
            <a:r>
              <a:rPr spc="20" dirty="0"/>
              <a:t> </a:t>
            </a:r>
            <a:r>
              <a:rPr dirty="0"/>
              <a:t>affect</a:t>
            </a:r>
            <a:r>
              <a:rPr spc="20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dirty="0"/>
              <a:t>value</a:t>
            </a:r>
            <a:r>
              <a:rPr spc="15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your</a:t>
            </a:r>
            <a:r>
              <a:rPr spc="15" dirty="0"/>
              <a:t> </a:t>
            </a:r>
            <a:r>
              <a:rPr spc="-10" dirty="0"/>
              <a:t>money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4268" y="5086604"/>
            <a:ext cx="108902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7485" marR="5080" indent="-185420">
              <a:lnSpc>
                <a:spcPct val="102200"/>
              </a:lnSpc>
              <a:spcBef>
                <a:spcPts val="50"/>
              </a:spcBef>
            </a:pPr>
            <a:r>
              <a:rPr sz="1800" b="1" dirty="0">
                <a:latin typeface="SourceSansPro-Semibold"/>
                <a:cs typeface="SourceSansPro-Semibold"/>
              </a:rPr>
              <a:t>IMPACT</a:t>
            </a:r>
            <a:r>
              <a:rPr sz="1800" b="1" spc="-50" dirty="0">
                <a:latin typeface="SourceSansPro-Semibold"/>
                <a:cs typeface="SourceSansPro-Semibold"/>
              </a:rPr>
              <a:t> </a:t>
            </a:r>
            <a:r>
              <a:rPr sz="1800" b="1" spc="-25" dirty="0">
                <a:latin typeface="SourceSansPro-Semibold"/>
                <a:cs typeface="SourceSansPro-Semibold"/>
              </a:rPr>
              <a:t>OF </a:t>
            </a:r>
            <a:r>
              <a:rPr sz="1800" b="1" spc="-20" dirty="0">
                <a:latin typeface="SourceSansPro-Semibold"/>
                <a:cs typeface="SourceSansPro-Semibold"/>
              </a:rPr>
              <a:t>TAXES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2867" y="5077459"/>
            <a:ext cx="136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ourceSansPro-Semibold"/>
                <a:cs typeface="SourceSansPro-Semibold"/>
              </a:rPr>
              <a:t>HEALTH</a:t>
            </a:r>
            <a:r>
              <a:rPr sz="1800" b="1" spc="-90" dirty="0">
                <a:latin typeface="SourceSansPro-Semibold"/>
                <a:cs typeface="SourceSansPro-Semibold"/>
              </a:rPr>
              <a:t> </a:t>
            </a:r>
            <a:r>
              <a:rPr sz="1800" b="1" spc="-20" dirty="0">
                <a:latin typeface="SourceSansPro-Semibold"/>
                <a:cs typeface="SourceSansPro-Semibold"/>
              </a:rPr>
              <a:t>CARE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3171" y="5077459"/>
            <a:ext cx="1081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SourceSansPro-Semibold"/>
                <a:cs typeface="SourceSansPro-Semibold"/>
              </a:rPr>
              <a:t>INFLATION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3002" y="5080431"/>
            <a:ext cx="98615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810" algn="ctr">
              <a:lnSpc>
                <a:spcPct val="99500"/>
              </a:lnSpc>
              <a:spcBef>
                <a:spcPts val="110"/>
              </a:spcBef>
            </a:pPr>
            <a:r>
              <a:rPr sz="1800" b="1" spc="-25" dirty="0">
                <a:latin typeface="SourceSansPro-Semibold"/>
                <a:cs typeface="SourceSansPro-Semibold"/>
              </a:rPr>
              <a:t>LOW </a:t>
            </a:r>
            <a:r>
              <a:rPr sz="1800" b="1" spc="-20" dirty="0">
                <a:latin typeface="SourceSansPro-Semibold"/>
                <a:cs typeface="SourceSansPro-Semibold"/>
              </a:rPr>
              <a:t>INTEREST </a:t>
            </a:r>
            <a:r>
              <a:rPr sz="1800" b="1" spc="-10" dirty="0">
                <a:latin typeface="SourceSansPro-Semibold"/>
                <a:cs typeface="SourceSansPro-Semibold"/>
              </a:rPr>
              <a:t>RATES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6826" y="517631"/>
            <a:ext cx="130492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What</a:t>
            </a:r>
            <a:r>
              <a:rPr sz="1350" spc="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is</a:t>
            </a:r>
            <a:r>
              <a:rPr sz="1350" spc="5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investing?</a:t>
            </a:r>
            <a:endParaRPr sz="1350">
              <a:latin typeface="SourceSansPro-Light"/>
              <a:cs typeface="SourceSansPro-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4223" y="3413759"/>
            <a:ext cx="1085088" cy="10850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 rot="11040000">
            <a:off x="6138845" y="3441808"/>
            <a:ext cx="1203804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5"/>
              </a:lnSpc>
            </a:pPr>
            <a:r>
              <a:rPr sz="72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%</a:t>
            </a:r>
            <a:endParaRPr sz="7200">
              <a:latin typeface="SourceSansPro-Semibold"/>
              <a:cs typeface="SourceSansPro-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77003" y="3614049"/>
            <a:ext cx="483234" cy="778510"/>
          </a:xfrm>
          <a:custGeom>
            <a:avLst/>
            <a:gdLst/>
            <a:ahLst/>
            <a:cxnLst/>
            <a:rect l="l" t="t" r="r" b="b"/>
            <a:pathLst>
              <a:path w="483234" h="778510">
                <a:moveTo>
                  <a:pt x="18224" y="523506"/>
                </a:moveTo>
                <a:lnTo>
                  <a:pt x="0" y="778446"/>
                </a:lnTo>
                <a:lnTo>
                  <a:pt x="214871" y="640067"/>
                </a:lnTo>
                <a:lnTo>
                  <a:pt x="204608" y="633984"/>
                </a:lnTo>
                <a:lnTo>
                  <a:pt x="129895" y="633984"/>
                </a:lnTo>
                <a:lnTo>
                  <a:pt x="64350" y="595134"/>
                </a:lnTo>
                <a:lnTo>
                  <a:pt x="83775" y="562361"/>
                </a:lnTo>
                <a:lnTo>
                  <a:pt x="18224" y="523506"/>
                </a:lnTo>
                <a:close/>
              </a:path>
              <a:path w="483234" h="778510">
                <a:moveTo>
                  <a:pt x="83775" y="562361"/>
                </a:moveTo>
                <a:lnTo>
                  <a:pt x="64350" y="595134"/>
                </a:lnTo>
                <a:lnTo>
                  <a:pt x="129895" y="633984"/>
                </a:lnTo>
                <a:lnTo>
                  <a:pt x="149319" y="601211"/>
                </a:lnTo>
                <a:lnTo>
                  <a:pt x="83775" y="562361"/>
                </a:lnTo>
                <a:close/>
              </a:path>
              <a:path w="483234" h="778510">
                <a:moveTo>
                  <a:pt x="149319" y="601211"/>
                </a:moveTo>
                <a:lnTo>
                  <a:pt x="129895" y="633984"/>
                </a:lnTo>
                <a:lnTo>
                  <a:pt x="204608" y="633984"/>
                </a:lnTo>
                <a:lnTo>
                  <a:pt x="149319" y="601211"/>
                </a:lnTo>
                <a:close/>
              </a:path>
              <a:path w="483234" h="778510">
                <a:moveTo>
                  <a:pt x="417080" y="0"/>
                </a:moveTo>
                <a:lnTo>
                  <a:pt x="83775" y="562361"/>
                </a:lnTo>
                <a:lnTo>
                  <a:pt x="149319" y="601211"/>
                </a:lnTo>
                <a:lnTo>
                  <a:pt x="482625" y="38849"/>
                </a:lnTo>
                <a:lnTo>
                  <a:pt x="417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16823" y="3529584"/>
            <a:ext cx="841248" cy="84124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631202" y="5080507"/>
            <a:ext cx="1913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SourceSansPro-Semibold"/>
                <a:cs typeface="SourceSansPro-Semibold"/>
              </a:rPr>
              <a:t>PROCRASTINATION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0184" y="3556075"/>
            <a:ext cx="787400" cy="787400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743966" y="92252"/>
                </a:moveTo>
                <a:lnTo>
                  <a:pt x="561962" y="25501"/>
                </a:lnTo>
                <a:lnTo>
                  <a:pt x="602449" y="112890"/>
                </a:lnTo>
                <a:lnTo>
                  <a:pt x="424776" y="193217"/>
                </a:lnTo>
                <a:lnTo>
                  <a:pt x="473557" y="301066"/>
                </a:lnTo>
                <a:lnTo>
                  <a:pt x="299669" y="379641"/>
                </a:lnTo>
                <a:lnTo>
                  <a:pt x="345236" y="480441"/>
                </a:lnTo>
                <a:lnTo>
                  <a:pt x="169011" y="560120"/>
                </a:lnTo>
                <a:lnTo>
                  <a:pt x="207111" y="644385"/>
                </a:lnTo>
                <a:lnTo>
                  <a:pt x="467563" y="526529"/>
                </a:lnTo>
                <a:lnTo>
                  <a:pt x="422046" y="425843"/>
                </a:lnTo>
                <a:lnTo>
                  <a:pt x="595172" y="347586"/>
                </a:lnTo>
                <a:lnTo>
                  <a:pt x="592035" y="340626"/>
                </a:lnTo>
                <a:lnTo>
                  <a:pt x="592785" y="340296"/>
                </a:lnTo>
                <a:lnTo>
                  <a:pt x="547166" y="239369"/>
                </a:lnTo>
                <a:lnTo>
                  <a:pt x="641337" y="196811"/>
                </a:lnTo>
                <a:lnTo>
                  <a:pt x="677214" y="274243"/>
                </a:lnTo>
                <a:lnTo>
                  <a:pt x="743966" y="92252"/>
                </a:lnTo>
                <a:close/>
              </a:path>
              <a:path w="787400" h="787400">
                <a:moveTo>
                  <a:pt x="787400" y="694690"/>
                </a:moveTo>
                <a:lnTo>
                  <a:pt x="92468" y="694690"/>
                </a:lnTo>
                <a:lnTo>
                  <a:pt x="92468" y="0"/>
                </a:lnTo>
                <a:lnTo>
                  <a:pt x="0" y="0"/>
                </a:lnTo>
                <a:lnTo>
                  <a:pt x="0" y="694690"/>
                </a:lnTo>
                <a:lnTo>
                  <a:pt x="0" y="787400"/>
                </a:lnTo>
                <a:lnTo>
                  <a:pt x="787400" y="787400"/>
                </a:lnTo>
                <a:lnTo>
                  <a:pt x="787400" y="69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7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1127252"/>
            <a:ext cx="6319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5" dirty="0"/>
              <a:t> </a:t>
            </a:r>
            <a:r>
              <a:rPr dirty="0"/>
              <a:t>eighth</a:t>
            </a:r>
            <a:r>
              <a:rPr spc="10" dirty="0"/>
              <a:t> </a:t>
            </a:r>
            <a:r>
              <a:rPr dirty="0"/>
              <a:t>wonder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10" dirty="0"/>
              <a:t>world: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power of</a:t>
            </a:r>
            <a:r>
              <a:rPr spc="5" dirty="0"/>
              <a:t> </a:t>
            </a:r>
            <a:r>
              <a:rPr spc="-10" dirty="0"/>
              <a:t>compounding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9440" y="5878666"/>
            <a:ext cx="6335425" cy="888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0352" y="2622319"/>
            <a:ext cx="88854" cy="32324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9857" y="3793063"/>
            <a:ext cx="313055" cy="64897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800" b="1" spc="-20" dirty="0">
                <a:latin typeface="SourceSansPro-Semibold"/>
                <a:cs typeface="SourceSansPro-Semibold"/>
              </a:rPr>
              <a:t>VALUE</a:t>
            </a:r>
            <a:endParaRPr sz="1800">
              <a:latin typeface="SourceSansPro-Semibold"/>
              <a:cs typeface="SourceSansPro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1437" y="6007100"/>
            <a:ext cx="501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SourceSansPro-Semibold"/>
                <a:cs typeface="SourceSansPro-Semibold"/>
              </a:rPr>
              <a:t>TIME</a:t>
            </a:r>
            <a:endParaRPr sz="1800">
              <a:latin typeface="SourceSansPro-Semibold"/>
              <a:cs typeface="SourceSansPro-Semi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98416" y="4785746"/>
            <a:ext cx="975360" cy="792480"/>
            <a:chOff x="1998416" y="4785746"/>
            <a:chExt cx="975360" cy="792480"/>
          </a:xfrm>
        </p:grpSpPr>
        <p:sp>
          <p:nvSpPr>
            <p:cNvPr id="11" name="object 11"/>
            <p:cNvSpPr/>
            <p:nvPr/>
          </p:nvSpPr>
          <p:spPr>
            <a:xfrm>
              <a:off x="1998416" y="4785746"/>
              <a:ext cx="975360" cy="792480"/>
            </a:xfrm>
            <a:custGeom>
              <a:avLst/>
              <a:gdLst/>
              <a:ahLst/>
              <a:cxnLst/>
              <a:rect l="l" t="t" r="r" b="b"/>
              <a:pathLst>
                <a:path w="975360" h="792479">
                  <a:moveTo>
                    <a:pt x="975360" y="0"/>
                  </a:moveTo>
                  <a:lnTo>
                    <a:pt x="0" y="0"/>
                  </a:lnTo>
                  <a:lnTo>
                    <a:pt x="0" y="792060"/>
                  </a:lnTo>
                  <a:lnTo>
                    <a:pt x="975360" y="79206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60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187" y="5073032"/>
              <a:ext cx="217816" cy="21782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6826" y="517631"/>
            <a:ext cx="130492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What</a:t>
            </a:r>
            <a:r>
              <a:rPr sz="1350" spc="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is</a:t>
            </a:r>
            <a:r>
              <a:rPr sz="1350" spc="5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investing?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8905" y="6507988"/>
            <a:ext cx="1553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SourceSansPro-Semibold"/>
                <a:cs typeface="SourceSansPro-Semibold"/>
              </a:rPr>
              <a:t>Initial</a:t>
            </a:r>
            <a:r>
              <a:rPr sz="1600" b="1" spc="-70" dirty="0">
                <a:latin typeface="SourceSansPro-Semibold"/>
                <a:cs typeface="SourceSansPro-Semibold"/>
              </a:rPr>
              <a:t> </a:t>
            </a:r>
            <a:r>
              <a:rPr sz="1600" b="1" spc="-10" dirty="0">
                <a:latin typeface="SourceSansPro-Semibold"/>
                <a:cs typeface="SourceSansPro-Semibold"/>
              </a:rPr>
              <a:t>investment</a:t>
            </a:r>
            <a:endParaRPr sz="1600">
              <a:latin typeface="SourceSansPro-Semibold"/>
              <a:cs typeface="SourceSansPro-Semibold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9736" y="6543682"/>
            <a:ext cx="220778" cy="22077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868733" y="6517132"/>
            <a:ext cx="1803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SourceSansPro-Semibold"/>
                <a:cs typeface="SourceSansPro-Semibold"/>
              </a:rPr>
              <a:t>Investment</a:t>
            </a:r>
            <a:r>
              <a:rPr sz="1600" b="1" spc="-40" dirty="0">
                <a:latin typeface="SourceSansPro-Semibold"/>
                <a:cs typeface="SourceSansPro-Semibold"/>
              </a:rPr>
              <a:t> </a:t>
            </a:r>
            <a:r>
              <a:rPr sz="1600" b="1" spc="-10" dirty="0">
                <a:latin typeface="SourceSansPro-Semibold"/>
                <a:cs typeface="SourceSansPro-Semibold"/>
              </a:rPr>
              <a:t>earnings</a:t>
            </a:r>
            <a:endParaRPr sz="1600">
              <a:latin typeface="SourceSansPro-Semibold"/>
              <a:cs typeface="SourceSansPro-Semibold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59563" y="6552830"/>
            <a:ext cx="220778" cy="22077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253280" y="4557204"/>
            <a:ext cx="973455" cy="182245"/>
          </a:xfrm>
          <a:custGeom>
            <a:avLst/>
            <a:gdLst/>
            <a:ahLst/>
            <a:cxnLst/>
            <a:rect l="l" t="t" r="r" b="b"/>
            <a:pathLst>
              <a:path w="973454" h="182245">
                <a:moveTo>
                  <a:pt x="973366" y="0"/>
                </a:moveTo>
                <a:lnTo>
                  <a:pt x="0" y="0"/>
                </a:lnTo>
                <a:lnTo>
                  <a:pt x="0" y="181660"/>
                </a:lnTo>
                <a:lnTo>
                  <a:pt x="973366" y="181660"/>
                </a:lnTo>
                <a:lnTo>
                  <a:pt x="973366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009627" y="2690197"/>
            <a:ext cx="5955030" cy="1816100"/>
            <a:chOff x="2009627" y="2690197"/>
            <a:chExt cx="5955030" cy="1816100"/>
          </a:xfrm>
        </p:grpSpPr>
        <p:sp>
          <p:nvSpPr>
            <p:cNvPr id="21" name="object 21"/>
            <p:cNvSpPr/>
            <p:nvPr/>
          </p:nvSpPr>
          <p:spPr>
            <a:xfrm>
              <a:off x="2009627" y="2690197"/>
              <a:ext cx="5760085" cy="1607820"/>
            </a:xfrm>
            <a:custGeom>
              <a:avLst/>
              <a:gdLst/>
              <a:ahLst/>
              <a:cxnLst/>
              <a:rect l="l" t="t" r="r" b="b"/>
              <a:pathLst>
                <a:path w="5760084" h="1607820">
                  <a:moveTo>
                    <a:pt x="5652400" y="45727"/>
                  </a:moveTo>
                  <a:lnTo>
                    <a:pt x="5263603" y="205625"/>
                  </a:lnTo>
                  <a:lnTo>
                    <a:pt x="4512144" y="503110"/>
                  </a:lnTo>
                  <a:lnTo>
                    <a:pt x="4056151" y="674878"/>
                  </a:lnTo>
                  <a:lnTo>
                    <a:pt x="3713479" y="797941"/>
                  </a:lnTo>
                  <a:lnTo>
                    <a:pt x="3492093" y="873747"/>
                  </a:lnTo>
                  <a:lnTo>
                    <a:pt x="3280867" y="942390"/>
                  </a:lnTo>
                  <a:lnTo>
                    <a:pt x="3180283" y="973442"/>
                  </a:lnTo>
                  <a:lnTo>
                    <a:pt x="3083648" y="1002017"/>
                  </a:lnTo>
                  <a:lnTo>
                    <a:pt x="2991650" y="1027849"/>
                  </a:lnTo>
                  <a:lnTo>
                    <a:pt x="2809925" y="1075867"/>
                  </a:lnTo>
                  <a:lnTo>
                    <a:pt x="2624480" y="1122070"/>
                  </a:lnTo>
                  <a:lnTo>
                    <a:pt x="2435974" y="1166444"/>
                  </a:lnTo>
                  <a:lnTo>
                    <a:pt x="2245042" y="1208976"/>
                  </a:lnTo>
                  <a:lnTo>
                    <a:pt x="2052332" y="1249641"/>
                  </a:lnTo>
                  <a:lnTo>
                    <a:pt x="1858505" y="1288440"/>
                  </a:lnTo>
                  <a:lnTo>
                    <a:pt x="1470037" y="1360347"/>
                  </a:lnTo>
                  <a:lnTo>
                    <a:pt x="1084795" y="1424571"/>
                  </a:lnTo>
                  <a:lnTo>
                    <a:pt x="707961" y="1480985"/>
                  </a:lnTo>
                  <a:lnTo>
                    <a:pt x="344639" y="1529486"/>
                  </a:lnTo>
                  <a:lnTo>
                    <a:pt x="0" y="1569948"/>
                  </a:lnTo>
                  <a:lnTo>
                    <a:pt x="4216" y="1607820"/>
                  </a:lnTo>
                  <a:lnTo>
                    <a:pt x="349300" y="1567307"/>
                  </a:lnTo>
                  <a:lnTo>
                    <a:pt x="713143" y="1518729"/>
                  </a:lnTo>
                  <a:lnTo>
                    <a:pt x="1090587" y="1462227"/>
                  </a:lnTo>
                  <a:lnTo>
                    <a:pt x="1476463" y="1397901"/>
                  </a:lnTo>
                  <a:lnTo>
                    <a:pt x="1865604" y="1325867"/>
                  </a:lnTo>
                  <a:lnTo>
                    <a:pt x="2059813" y="1287005"/>
                  </a:lnTo>
                  <a:lnTo>
                    <a:pt x="2252903" y="1246251"/>
                  </a:lnTo>
                  <a:lnTo>
                    <a:pt x="2444254" y="1203629"/>
                  </a:lnTo>
                  <a:lnTo>
                    <a:pt x="2633205" y="1159154"/>
                  </a:lnTo>
                  <a:lnTo>
                    <a:pt x="2819133" y="1112837"/>
                  </a:lnTo>
                  <a:lnTo>
                    <a:pt x="3001378" y="1064691"/>
                  </a:lnTo>
                  <a:lnTo>
                    <a:pt x="3094088" y="1038669"/>
                  </a:lnTo>
                  <a:lnTo>
                    <a:pt x="3191090" y="1009980"/>
                  </a:lnTo>
                  <a:lnTo>
                    <a:pt x="3292094" y="978788"/>
                  </a:lnTo>
                  <a:lnTo>
                    <a:pt x="3504018" y="909929"/>
                  </a:lnTo>
                  <a:lnTo>
                    <a:pt x="3725951" y="833945"/>
                  </a:lnTo>
                  <a:lnTo>
                    <a:pt x="4069118" y="710704"/>
                  </a:lnTo>
                  <a:lnTo>
                    <a:pt x="4636528" y="495871"/>
                  </a:lnTo>
                  <a:lnTo>
                    <a:pt x="5397893" y="192036"/>
                  </a:lnTo>
                  <a:lnTo>
                    <a:pt x="5667689" y="80630"/>
                  </a:lnTo>
                  <a:lnTo>
                    <a:pt x="5690206" y="50649"/>
                  </a:lnTo>
                  <a:lnTo>
                    <a:pt x="5652400" y="45727"/>
                  </a:lnTo>
                  <a:close/>
                </a:path>
                <a:path w="5760084" h="1607820">
                  <a:moveTo>
                    <a:pt x="5737749" y="18414"/>
                  </a:moveTo>
                  <a:lnTo>
                    <a:pt x="5717679" y="18414"/>
                  </a:lnTo>
                  <a:lnTo>
                    <a:pt x="5732424" y="53543"/>
                  </a:lnTo>
                  <a:lnTo>
                    <a:pt x="5667689" y="80630"/>
                  </a:lnTo>
                  <a:lnTo>
                    <a:pt x="5630354" y="130340"/>
                  </a:lnTo>
                  <a:lnTo>
                    <a:pt x="5627095" y="137172"/>
                  </a:lnTo>
                  <a:lnTo>
                    <a:pt x="5626722" y="144467"/>
                  </a:lnTo>
                  <a:lnTo>
                    <a:pt x="5629111" y="151369"/>
                  </a:lnTo>
                  <a:lnTo>
                    <a:pt x="5634139" y="157022"/>
                  </a:lnTo>
                  <a:lnTo>
                    <a:pt x="5640970" y="160274"/>
                  </a:lnTo>
                  <a:lnTo>
                    <a:pt x="5648264" y="160643"/>
                  </a:lnTo>
                  <a:lnTo>
                    <a:pt x="5655163" y="158253"/>
                  </a:lnTo>
                  <a:lnTo>
                    <a:pt x="5660809" y="153225"/>
                  </a:lnTo>
                  <a:lnTo>
                    <a:pt x="5759894" y="21297"/>
                  </a:lnTo>
                  <a:lnTo>
                    <a:pt x="5737749" y="18414"/>
                  </a:lnTo>
                  <a:close/>
                </a:path>
                <a:path w="5760084" h="1607820">
                  <a:moveTo>
                    <a:pt x="5690206" y="50649"/>
                  </a:moveTo>
                  <a:lnTo>
                    <a:pt x="5667689" y="80630"/>
                  </a:lnTo>
                  <a:lnTo>
                    <a:pt x="5729274" y="54863"/>
                  </a:lnTo>
                  <a:lnTo>
                    <a:pt x="5722581" y="54863"/>
                  </a:lnTo>
                  <a:lnTo>
                    <a:pt x="5690206" y="50649"/>
                  </a:lnTo>
                  <a:close/>
                </a:path>
                <a:path w="5760084" h="1607820">
                  <a:moveTo>
                    <a:pt x="5709818" y="24536"/>
                  </a:moveTo>
                  <a:lnTo>
                    <a:pt x="5690206" y="50649"/>
                  </a:lnTo>
                  <a:lnTo>
                    <a:pt x="5722581" y="54863"/>
                  </a:lnTo>
                  <a:lnTo>
                    <a:pt x="5709818" y="24536"/>
                  </a:lnTo>
                  <a:close/>
                </a:path>
                <a:path w="5760084" h="1607820">
                  <a:moveTo>
                    <a:pt x="5720249" y="24536"/>
                  </a:moveTo>
                  <a:lnTo>
                    <a:pt x="5709818" y="24536"/>
                  </a:lnTo>
                  <a:lnTo>
                    <a:pt x="5722581" y="54863"/>
                  </a:lnTo>
                  <a:lnTo>
                    <a:pt x="5729274" y="54863"/>
                  </a:lnTo>
                  <a:lnTo>
                    <a:pt x="5732424" y="53543"/>
                  </a:lnTo>
                  <a:lnTo>
                    <a:pt x="5720249" y="24536"/>
                  </a:lnTo>
                  <a:close/>
                </a:path>
                <a:path w="5760084" h="1607820">
                  <a:moveTo>
                    <a:pt x="5717679" y="18414"/>
                  </a:moveTo>
                  <a:lnTo>
                    <a:pt x="5652400" y="45727"/>
                  </a:lnTo>
                  <a:lnTo>
                    <a:pt x="5690206" y="50649"/>
                  </a:lnTo>
                  <a:lnTo>
                    <a:pt x="5709818" y="24536"/>
                  </a:lnTo>
                  <a:lnTo>
                    <a:pt x="5720249" y="24536"/>
                  </a:lnTo>
                  <a:lnTo>
                    <a:pt x="5717679" y="18414"/>
                  </a:lnTo>
                  <a:close/>
                </a:path>
                <a:path w="5760084" h="1607820">
                  <a:moveTo>
                    <a:pt x="5596293" y="0"/>
                  </a:moveTo>
                  <a:lnTo>
                    <a:pt x="5588744" y="526"/>
                  </a:lnTo>
                  <a:lnTo>
                    <a:pt x="5582213" y="3790"/>
                  </a:lnTo>
                  <a:lnTo>
                    <a:pt x="5577385" y="9265"/>
                  </a:lnTo>
                  <a:lnTo>
                    <a:pt x="5574944" y="16421"/>
                  </a:lnTo>
                  <a:lnTo>
                    <a:pt x="5575470" y="23971"/>
                  </a:lnTo>
                  <a:lnTo>
                    <a:pt x="5578735" y="30506"/>
                  </a:lnTo>
                  <a:lnTo>
                    <a:pt x="5584209" y="35339"/>
                  </a:lnTo>
                  <a:lnTo>
                    <a:pt x="5591365" y="37782"/>
                  </a:lnTo>
                  <a:lnTo>
                    <a:pt x="5652400" y="45727"/>
                  </a:lnTo>
                  <a:lnTo>
                    <a:pt x="5717679" y="18414"/>
                  </a:lnTo>
                  <a:lnTo>
                    <a:pt x="5737749" y="18414"/>
                  </a:lnTo>
                  <a:lnTo>
                    <a:pt x="559629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04588" y="3216020"/>
              <a:ext cx="3460115" cy="1290320"/>
            </a:xfrm>
            <a:custGeom>
              <a:avLst/>
              <a:gdLst/>
              <a:ahLst/>
              <a:cxnLst/>
              <a:rect l="l" t="t" r="r" b="b"/>
              <a:pathLst>
                <a:path w="3460115" h="1290320">
                  <a:moveTo>
                    <a:pt x="973366" y="1006398"/>
                  </a:moveTo>
                  <a:lnTo>
                    <a:pt x="0" y="1006398"/>
                  </a:lnTo>
                  <a:lnTo>
                    <a:pt x="0" y="1290116"/>
                  </a:lnTo>
                  <a:lnTo>
                    <a:pt x="973366" y="1290116"/>
                  </a:lnTo>
                  <a:lnTo>
                    <a:pt x="973366" y="1006398"/>
                  </a:lnTo>
                  <a:close/>
                </a:path>
                <a:path w="3460115" h="1290320">
                  <a:moveTo>
                    <a:pt x="2228469" y="1006398"/>
                  </a:moveTo>
                  <a:lnTo>
                    <a:pt x="1255102" y="1006398"/>
                  </a:lnTo>
                  <a:lnTo>
                    <a:pt x="1255102" y="1290116"/>
                  </a:lnTo>
                  <a:lnTo>
                    <a:pt x="2228469" y="1290116"/>
                  </a:lnTo>
                  <a:lnTo>
                    <a:pt x="2228469" y="1006398"/>
                  </a:lnTo>
                  <a:close/>
                </a:path>
                <a:path w="3460115" h="1290320">
                  <a:moveTo>
                    <a:pt x="2228469" y="553554"/>
                  </a:moveTo>
                  <a:lnTo>
                    <a:pt x="1255102" y="553554"/>
                  </a:lnTo>
                  <a:lnTo>
                    <a:pt x="1255102" y="955802"/>
                  </a:lnTo>
                  <a:lnTo>
                    <a:pt x="2228469" y="955802"/>
                  </a:lnTo>
                  <a:lnTo>
                    <a:pt x="2228469" y="553554"/>
                  </a:lnTo>
                  <a:close/>
                </a:path>
                <a:path w="3460115" h="1290320">
                  <a:moveTo>
                    <a:pt x="3459937" y="1006398"/>
                  </a:moveTo>
                  <a:lnTo>
                    <a:pt x="2486571" y="1006398"/>
                  </a:lnTo>
                  <a:lnTo>
                    <a:pt x="2486571" y="1290116"/>
                  </a:lnTo>
                  <a:lnTo>
                    <a:pt x="3459937" y="1290116"/>
                  </a:lnTo>
                  <a:lnTo>
                    <a:pt x="3459937" y="1006398"/>
                  </a:lnTo>
                  <a:close/>
                </a:path>
                <a:path w="3460115" h="1290320">
                  <a:moveTo>
                    <a:pt x="3459937" y="553554"/>
                  </a:moveTo>
                  <a:lnTo>
                    <a:pt x="2486571" y="553554"/>
                  </a:lnTo>
                  <a:lnTo>
                    <a:pt x="2486571" y="955802"/>
                  </a:lnTo>
                  <a:lnTo>
                    <a:pt x="3459937" y="955802"/>
                  </a:lnTo>
                  <a:lnTo>
                    <a:pt x="3459937" y="553554"/>
                  </a:lnTo>
                  <a:close/>
                </a:path>
                <a:path w="3460115" h="1290320">
                  <a:moveTo>
                    <a:pt x="3459937" y="0"/>
                  </a:moveTo>
                  <a:lnTo>
                    <a:pt x="2486571" y="0"/>
                  </a:lnTo>
                  <a:lnTo>
                    <a:pt x="2486571" y="502920"/>
                  </a:lnTo>
                  <a:lnTo>
                    <a:pt x="3459937" y="502920"/>
                  </a:lnTo>
                  <a:lnTo>
                    <a:pt x="3459937" y="0"/>
                  </a:lnTo>
                  <a:close/>
                </a:path>
              </a:pathLst>
            </a:custGeom>
            <a:solidFill>
              <a:srgbClr val="1CBD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504592" y="4557204"/>
            <a:ext cx="973455" cy="182245"/>
          </a:xfrm>
          <a:custGeom>
            <a:avLst/>
            <a:gdLst/>
            <a:ahLst/>
            <a:cxnLst/>
            <a:rect l="l" t="t" r="r" b="b"/>
            <a:pathLst>
              <a:path w="973454" h="182245">
                <a:moveTo>
                  <a:pt x="973366" y="0"/>
                </a:moveTo>
                <a:lnTo>
                  <a:pt x="0" y="0"/>
                </a:lnTo>
                <a:lnTo>
                  <a:pt x="0" y="181660"/>
                </a:lnTo>
                <a:lnTo>
                  <a:pt x="973366" y="181660"/>
                </a:lnTo>
                <a:lnTo>
                  <a:pt x="973366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9692" y="4557204"/>
            <a:ext cx="973455" cy="182245"/>
          </a:xfrm>
          <a:custGeom>
            <a:avLst/>
            <a:gdLst/>
            <a:ahLst/>
            <a:cxnLst/>
            <a:rect l="l" t="t" r="r" b="b"/>
            <a:pathLst>
              <a:path w="973454" h="182245">
                <a:moveTo>
                  <a:pt x="973366" y="0"/>
                </a:moveTo>
                <a:lnTo>
                  <a:pt x="0" y="0"/>
                </a:lnTo>
                <a:lnTo>
                  <a:pt x="0" y="181660"/>
                </a:lnTo>
                <a:lnTo>
                  <a:pt x="973366" y="181660"/>
                </a:lnTo>
                <a:lnTo>
                  <a:pt x="973366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91159" y="4555718"/>
            <a:ext cx="973455" cy="184785"/>
          </a:xfrm>
          <a:custGeom>
            <a:avLst/>
            <a:gdLst/>
            <a:ahLst/>
            <a:cxnLst/>
            <a:rect l="l" t="t" r="r" b="b"/>
            <a:pathLst>
              <a:path w="973454" h="184785">
                <a:moveTo>
                  <a:pt x="973366" y="0"/>
                </a:moveTo>
                <a:lnTo>
                  <a:pt x="0" y="0"/>
                </a:lnTo>
                <a:lnTo>
                  <a:pt x="0" y="184632"/>
                </a:lnTo>
                <a:lnTo>
                  <a:pt x="973366" y="184632"/>
                </a:lnTo>
                <a:lnTo>
                  <a:pt x="973366" y="0"/>
                </a:lnTo>
                <a:close/>
              </a:path>
            </a:pathLst>
          </a:custGeom>
          <a:solidFill>
            <a:srgbClr val="1CB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251286" y="4786174"/>
            <a:ext cx="975360" cy="792480"/>
            <a:chOff x="3251286" y="4786174"/>
            <a:chExt cx="975360" cy="792480"/>
          </a:xfrm>
        </p:grpSpPr>
        <p:sp>
          <p:nvSpPr>
            <p:cNvPr id="27" name="object 27"/>
            <p:cNvSpPr/>
            <p:nvPr/>
          </p:nvSpPr>
          <p:spPr>
            <a:xfrm>
              <a:off x="3251286" y="4786174"/>
              <a:ext cx="975360" cy="792480"/>
            </a:xfrm>
            <a:custGeom>
              <a:avLst/>
              <a:gdLst/>
              <a:ahLst/>
              <a:cxnLst/>
              <a:rect l="l" t="t" r="r" b="b"/>
              <a:pathLst>
                <a:path w="975360" h="792479">
                  <a:moveTo>
                    <a:pt x="975360" y="0"/>
                  </a:moveTo>
                  <a:lnTo>
                    <a:pt x="0" y="0"/>
                  </a:lnTo>
                  <a:lnTo>
                    <a:pt x="0" y="792060"/>
                  </a:lnTo>
                  <a:lnTo>
                    <a:pt x="975360" y="79206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60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0057" y="5073459"/>
              <a:ext cx="217813" cy="21783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503592" y="4786602"/>
            <a:ext cx="975360" cy="792480"/>
            <a:chOff x="4503592" y="4786602"/>
            <a:chExt cx="975360" cy="792480"/>
          </a:xfrm>
        </p:grpSpPr>
        <p:sp>
          <p:nvSpPr>
            <p:cNvPr id="30" name="object 30"/>
            <p:cNvSpPr/>
            <p:nvPr/>
          </p:nvSpPr>
          <p:spPr>
            <a:xfrm>
              <a:off x="4503592" y="4786602"/>
              <a:ext cx="975360" cy="792480"/>
            </a:xfrm>
            <a:custGeom>
              <a:avLst/>
              <a:gdLst/>
              <a:ahLst/>
              <a:cxnLst/>
              <a:rect l="l" t="t" r="r" b="b"/>
              <a:pathLst>
                <a:path w="975360" h="792479">
                  <a:moveTo>
                    <a:pt x="975360" y="0"/>
                  </a:moveTo>
                  <a:lnTo>
                    <a:pt x="0" y="0"/>
                  </a:lnTo>
                  <a:lnTo>
                    <a:pt x="0" y="792060"/>
                  </a:lnTo>
                  <a:lnTo>
                    <a:pt x="975360" y="79206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60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2364" y="5073891"/>
              <a:ext cx="217815" cy="21782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758694" y="4787029"/>
            <a:ext cx="975360" cy="792480"/>
            <a:chOff x="5758694" y="4787029"/>
            <a:chExt cx="975360" cy="792480"/>
          </a:xfrm>
        </p:grpSpPr>
        <p:sp>
          <p:nvSpPr>
            <p:cNvPr id="33" name="object 33"/>
            <p:cNvSpPr/>
            <p:nvPr/>
          </p:nvSpPr>
          <p:spPr>
            <a:xfrm>
              <a:off x="5758694" y="4787029"/>
              <a:ext cx="975360" cy="792480"/>
            </a:xfrm>
            <a:custGeom>
              <a:avLst/>
              <a:gdLst/>
              <a:ahLst/>
              <a:cxnLst/>
              <a:rect l="l" t="t" r="r" b="b"/>
              <a:pathLst>
                <a:path w="975359" h="792479">
                  <a:moveTo>
                    <a:pt x="975360" y="0"/>
                  </a:moveTo>
                  <a:lnTo>
                    <a:pt x="0" y="0"/>
                  </a:lnTo>
                  <a:lnTo>
                    <a:pt x="0" y="792060"/>
                  </a:lnTo>
                  <a:lnTo>
                    <a:pt x="975360" y="79206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60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7465" y="5074315"/>
              <a:ext cx="217816" cy="21782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990160" y="4787458"/>
            <a:ext cx="975360" cy="792480"/>
            <a:chOff x="6990160" y="4787458"/>
            <a:chExt cx="975360" cy="792480"/>
          </a:xfrm>
        </p:grpSpPr>
        <p:sp>
          <p:nvSpPr>
            <p:cNvPr id="36" name="object 36"/>
            <p:cNvSpPr/>
            <p:nvPr/>
          </p:nvSpPr>
          <p:spPr>
            <a:xfrm>
              <a:off x="6990160" y="4787458"/>
              <a:ext cx="975360" cy="792480"/>
            </a:xfrm>
            <a:custGeom>
              <a:avLst/>
              <a:gdLst/>
              <a:ahLst/>
              <a:cxnLst/>
              <a:rect l="l" t="t" r="r" b="b"/>
              <a:pathLst>
                <a:path w="975359" h="792479">
                  <a:moveTo>
                    <a:pt x="975359" y="0"/>
                  </a:moveTo>
                  <a:lnTo>
                    <a:pt x="0" y="0"/>
                  </a:lnTo>
                  <a:lnTo>
                    <a:pt x="0" y="792060"/>
                  </a:lnTo>
                  <a:lnTo>
                    <a:pt x="975359" y="792060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60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8933" y="5074743"/>
              <a:ext cx="217815" cy="21782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8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489" y="7078598"/>
            <a:ext cx="961390" cy="235585"/>
            <a:chOff x="8218489" y="7078598"/>
            <a:chExt cx="961390" cy="235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9" y="7078598"/>
              <a:ext cx="196162" cy="1961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5711" y="7110107"/>
              <a:ext cx="724535" cy="204470"/>
            </a:xfrm>
            <a:custGeom>
              <a:avLst/>
              <a:gdLst/>
              <a:ahLst/>
              <a:cxnLst/>
              <a:rect l="l" t="t" r="r" b="b"/>
              <a:pathLst>
                <a:path w="724534" h="204470">
                  <a:moveTo>
                    <a:pt x="12407" y="158470"/>
                  </a:moveTo>
                  <a:lnTo>
                    <a:pt x="0" y="158470"/>
                  </a:lnTo>
                  <a:lnTo>
                    <a:pt x="0" y="203085"/>
                  </a:lnTo>
                  <a:lnTo>
                    <a:pt x="12407" y="203085"/>
                  </a:lnTo>
                  <a:lnTo>
                    <a:pt x="12407" y="158470"/>
                  </a:lnTo>
                  <a:close/>
                </a:path>
                <a:path w="724534" h="204470">
                  <a:moveTo>
                    <a:pt x="91732" y="158483"/>
                  </a:moveTo>
                  <a:lnTo>
                    <a:pt x="79502" y="158483"/>
                  </a:lnTo>
                  <a:lnTo>
                    <a:pt x="79502" y="182067"/>
                  </a:lnTo>
                  <a:lnTo>
                    <a:pt x="61137" y="158483"/>
                  </a:lnTo>
                  <a:lnTo>
                    <a:pt x="49606" y="158483"/>
                  </a:lnTo>
                  <a:lnTo>
                    <a:pt x="49606" y="203098"/>
                  </a:lnTo>
                  <a:lnTo>
                    <a:pt x="61836" y="203098"/>
                  </a:lnTo>
                  <a:lnTo>
                    <a:pt x="61836" y="178625"/>
                  </a:lnTo>
                  <a:lnTo>
                    <a:pt x="80911" y="203098"/>
                  </a:lnTo>
                  <a:lnTo>
                    <a:pt x="91732" y="203098"/>
                  </a:lnTo>
                  <a:lnTo>
                    <a:pt x="91732" y="158483"/>
                  </a:lnTo>
                  <a:close/>
                </a:path>
                <a:path w="724534" h="204470">
                  <a:moveTo>
                    <a:pt x="112382" y="48196"/>
                  </a:moveTo>
                  <a:lnTo>
                    <a:pt x="96888" y="12712"/>
                  </a:lnTo>
                  <a:lnTo>
                    <a:pt x="74383" y="2641"/>
                  </a:lnTo>
                  <a:lnTo>
                    <a:pt x="74383" y="49974"/>
                  </a:lnTo>
                  <a:lnTo>
                    <a:pt x="74383" y="50380"/>
                  </a:lnTo>
                  <a:lnTo>
                    <a:pt x="72885" y="57696"/>
                  </a:lnTo>
                  <a:lnTo>
                    <a:pt x="68580" y="63322"/>
                  </a:lnTo>
                  <a:lnTo>
                    <a:pt x="61722" y="66941"/>
                  </a:lnTo>
                  <a:lnTo>
                    <a:pt x="52603" y="68211"/>
                  </a:lnTo>
                  <a:lnTo>
                    <a:pt x="38684" y="68211"/>
                  </a:lnTo>
                  <a:lnTo>
                    <a:pt x="38684" y="31940"/>
                  </a:lnTo>
                  <a:lnTo>
                    <a:pt x="52438" y="31940"/>
                  </a:lnTo>
                  <a:lnTo>
                    <a:pt x="61658" y="33108"/>
                  </a:lnTo>
                  <a:lnTo>
                    <a:pt x="68554" y="36550"/>
                  </a:lnTo>
                  <a:lnTo>
                    <a:pt x="72885" y="42202"/>
                  </a:lnTo>
                  <a:lnTo>
                    <a:pt x="74383" y="49974"/>
                  </a:lnTo>
                  <a:lnTo>
                    <a:pt x="74383" y="2641"/>
                  </a:lnTo>
                  <a:lnTo>
                    <a:pt x="55346" y="0"/>
                  </a:lnTo>
                  <a:lnTo>
                    <a:pt x="660" y="0"/>
                  </a:lnTo>
                  <a:lnTo>
                    <a:pt x="660" y="137172"/>
                  </a:lnTo>
                  <a:lnTo>
                    <a:pt x="38684" y="137172"/>
                  </a:lnTo>
                  <a:lnTo>
                    <a:pt x="38684" y="97980"/>
                  </a:lnTo>
                  <a:lnTo>
                    <a:pt x="53403" y="97980"/>
                  </a:lnTo>
                  <a:lnTo>
                    <a:pt x="95694" y="85420"/>
                  </a:lnTo>
                  <a:lnTo>
                    <a:pt x="103479" y="68211"/>
                  </a:lnTo>
                  <a:lnTo>
                    <a:pt x="112382" y="48590"/>
                  </a:lnTo>
                  <a:lnTo>
                    <a:pt x="112382" y="48196"/>
                  </a:lnTo>
                  <a:close/>
                </a:path>
                <a:path w="724534" h="204470">
                  <a:moveTo>
                    <a:pt x="165773" y="158483"/>
                  </a:moveTo>
                  <a:lnTo>
                    <a:pt x="152196" y="158483"/>
                  </a:lnTo>
                  <a:lnTo>
                    <a:pt x="142062" y="186715"/>
                  </a:lnTo>
                  <a:lnTo>
                    <a:pt x="131927" y="158483"/>
                  </a:lnTo>
                  <a:lnTo>
                    <a:pt x="118097" y="158483"/>
                  </a:lnTo>
                  <a:lnTo>
                    <a:pt x="136194" y="203415"/>
                  </a:lnTo>
                  <a:lnTo>
                    <a:pt x="147675" y="203415"/>
                  </a:lnTo>
                  <a:lnTo>
                    <a:pt x="165773" y="158483"/>
                  </a:lnTo>
                  <a:close/>
                </a:path>
                <a:path w="724534" h="204470">
                  <a:moveTo>
                    <a:pt x="227761" y="31165"/>
                  </a:moveTo>
                  <a:lnTo>
                    <a:pt x="190538" y="31165"/>
                  </a:lnTo>
                  <a:lnTo>
                    <a:pt x="190538" y="100152"/>
                  </a:lnTo>
                  <a:lnTo>
                    <a:pt x="183883" y="106400"/>
                  </a:lnTo>
                  <a:lnTo>
                    <a:pt x="166027" y="106400"/>
                  </a:lnTo>
                  <a:lnTo>
                    <a:pt x="159956" y="100152"/>
                  </a:lnTo>
                  <a:lnTo>
                    <a:pt x="159956" y="31165"/>
                  </a:lnTo>
                  <a:lnTo>
                    <a:pt x="122720" y="31165"/>
                  </a:lnTo>
                  <a:lnTo>
                    <a:pt x="122720" y="100545"/>
                  </a:lnTo>
                  <a:lnTo>
                    <a:pt x="125183" y="116814"/>
                  </a:lnTo>
                  <a:lnTo>
                    <a:pt x="132295" y="129082"/>
                  </a:lnTo>
                  <a:lnTo>
                    <a:pt x="143649" y="136842"/>
                  </a:lnTo>
                  <a:lnTo>
                    <a:pt x="158788" y="139547"/>
                  </a:lnTo>
                  <a:lnTo>
                    <a:pt x="169138" y="138150"/>
                  </a:lnTo>
                  <a:lnTo>
                    <a:pt x="177736" y="134429"/>
                  </a:lnTo>
                  <a:lnTo>
                    <a:pt x="184797" y="129044"/>
                  </a:lnTo>
                  <a:lnTo>
                    <a:pt x="190538" y="122682"/>
                  </a:lnTo>
                  <a:lnTo>
                    <a:pt x="190538" y="137172"/>
                  </a:lnTo>
                  <a:lnTo>
                    <a:pt x="227761" y="137172"/>
                  </a:lnTo>
                  <a:lnTo>
                    <a:pt x="227761" y="31165"/>
                  </a:lnTo>
                  <a:close/>
                </a:path>
                <a:path w="724534" h="204470">
                  <a:moveTo>
                    <a:pt x="230263" y="192582"/>
                  </a:moveTo>
                  <a:lnTo>
                    <a:pt x="206286" y="192582"/>
                  </a:lnTo>
                  <a:lnTo>
                    <a:pt x="206286" y="185496"/>
                  </a:lnTo>
                  <a:lnTo>
                    <a:pt x="227711" y="185496"/>
                  </a:lnTo>
                  <a:lnTo>
                    <a:pt x="227711" y="175755"/>
                  </a:lnTo>
                  <a:lnTo>
                    <a:pt x="206286" y="175755"/>
                  </a:lnTo>
                  <a:lnTo>
                    <a:pt x="206286" y="168998"/>
                  </a:lnTo>
                  <a:lnTo>
                    <a:pt x="229946" y="168998"/>
                  </a:lnTo>
                  <a:lnTo>
                    <a:pt x="229946" y="158483"/>
                  </a:lnTo>
                  <a:lnTo>
                    <a:pt x="194056" y="158483"/>
                  </a:lnTo>
                  <a:lnTo>
                    <a:pt x="194056" y="203098"/>
                  </a:lnTo>
                  <a:lnTo>
                    <a:pt x="230263" y="203098"/>
                  </a:lnTo>
                  <a:lnTo>
                    <a:pt x="230263" y="192582"/>
                  </a:lnTo>
                  <a:close/>
                </a:path>
                <a:path w="724534" h="204470">
                  <a:moveTo>
                    <a:pt x="301167" y="180860"/>
                  </a:moveTo>
                  <a:lnTo>
                    <a:pt x="294792" y="177546"/>
                  </a:lnTo>
                  <a:lnTo>
                    <a:pt x="278345" y="173913"/>
                  </a:lnTo>
                  <a:lnTo>
                    <a:pt x="276821" y="173024"/>
                  </a:lnTo>
                  <a:lnTo>
                    <a:pt x="276821" y="169252"/>
                  </a:lnTo>
                  <a:lnTo>
                    <a:pt x="278282" y="167982"/>
                  </a:lnTo>
                  <a:lnTo>
                    <a:pt x="285242" y="167982"/>
                  </a:lnTo>
                  <a:lnTo>
                    <a:pt x="289699" y="169506"/>
                  </a:lnTo>
                  <a:lnTo>
                    <a:pt x="293776" y="172377"/>
                  </a:lnTo>
                  <a:lnTo>
                    <a:pt x="299961" y="163639"/>
                  </a:lnTo>
                  <a:lnTo>
                    <a:pt x="295109" y="159766"/>
                  </a:lnTo>
                  <a:lnTo>
                    <a:pt x="289191" y="157721"/>
                  </a:lnTo>
                  <a:lnTo>
                    <a:pt x="270891" y="157721"/>
                  </a:lnTo>
                  <a:lnTo>
                    <a:pt x="264325" y="163703"/>
                  </a:lnTo>
                  <a:lnTo>
                    <a:pt x="264325" y="181305"/>
                  </a:lnTo>
                  <a:lnTo>
                    <a:pt x="271653" y="183984"/>
                  </a:lnTo>
                  <a:lnTo>
                    <a:pt x="287210" y="187553"/>
                  </a:lnTo>
                  <a:lnTo>
                    <a:pt x="288671" y="188569"/>
                  </a:lnTo>
                  <a:lnTo>
                    <a:pt x="288671" y="192455"/>
                  </a:lnTo>
                  <a:lnTo>
                    <a:pt x="286893" y="193598"/>
                  </a:lnTo>
                  <a:lnTo>
                    <a:pt x="278409" y="193598"/>
                  </a:lnTo>
                  <a:lnTo>
                    <a:pt x="273507" y="191757"/>
                  </a:lnTo>
                  <a:lnTo>
                    <a:pt x="269113" y="188252"/>
                  </a:lnTo>
                  <a:lnTo>
                    <a:pt x="262229" y="196481"/>
                  </a:lnTo>
                  <a:lnTo>
                    <a:pt x="267703" y="201383"/>
                  </a:lnTo>
                  <a:lnTo>
                    <a:pt x="275221" y="203873"/>
                  </a:lnTo>
                  <a:lnTo>
                    <a:pt x="293966" y="203873"/>
                  </a:lnTo>
                  <a:lnTo>
                    <a:pt x="301167" y="198450"/>
                  </a:lnTo>
                  <a:lnTo>
                    <a:pt x="301167" y="180860"/>
                  </a:lnTo>
                  <a:close/>
                </a:path>
                <a:path w="724534" h="204470">
                  <a:moveTo>
                    <a:pt x="302577" y="31165"/>
                  </a:moveTo>
                  <a:lnTo>
                    <a:pt x="280682" y="31165"/>
                  </a:lnTo>
                  <a:lnTo>
                    <a:pt x="280682" y="4318"/>
                  </a:lnTo>
                  <a:lnTo>
                    <a:pt x="243446" y="4318"/>
                  </a:lnTo>
                  <a:lnTo>
                    <a:pt x="243446" y="104267"/>
                  </a:lnTo>
                  <a:lnTo>
                    <a:pt x="245884" y="120408"/>
                  </a:lnTo>
                  <a:lnTo>
                    <a:pt x="252907" y="131292"/>
                  </a:lnTo>
                  <a:lnTo>
                    <a:pt x="264109" y="137426"/>
                  </a:lnTo>
                  <a:lnTo>
                    <a:pt x="279095" y="139344"/>
                  </a:lnTo>
                  <a:lnTo>
                    <a:pt x="289483" y="139344"/>
                  </a:lnTo>
                  <a:lnTo>
                    <a:pt x="298310" y="136982"/>
                  </a:lnTo>
                  <a:lnTo>
                    <a:pt x="302196" y="133261"/>
                  </a:lnTo>
                  <a:lnTo>
                    <a:pt x="302196" y="104089"/>
                  </a:lnTo>
                  <a:lnTo>
                    <a:pt x="300482" y="106235"/>
                  </a:lnTo>
                  <a:lnTo>
                    <a:pt x="295770" y="107607"/>
                  </a:lnTo>
                  <a:lnTo>
                    <a:pt x="284022" y="107607"/>
                  </a:lnTo>
                  <a:lnTo>
                    <a:pt x="280682" y="104457"/>
                  </a:lnTo>
                  <a:lnTo>
                    <a:pt x="280682" y="61125"/>
                  </a:lnTo>
                  <a:lnTo>
                    <a:pt x="302577" y="61125"/>
                  </a:lnTo>
                  <a:lnTo>
                    <a:pt x="302577" y="31165"/>
                  </a:lnTo>
                  <a:close/>
                </a:path>
                <a:path w="724534" h="204470">
                  <a:moveTo>
                    <a:pt x="368401" y="158483"/>
                  </a:moveTo>
                  <a:lnTo>
                    <a:pt x="329260" y="158483"/>
                  </a:lnTo>
                  <a:lnTo>
                    <a:pt x="329260" y="169316"/>
                  </a:lnTo>
                  <a:lnTo>
                    <a:pt x="342646" y="169316"/>
                  </a:lnTo>
                  <a:lnTo>
                    <a:pt x="342646" y="203098"/>
                  </a:lnTo>
                  <a:lnTo>
                    <a:pt x="355003" y="203098"/>
                  </a:lnTo>
                  <a:lnTo>
                    <a:pt x="355003" y="169316"/>
                  </a:lnTo>
                  <a:lnTo>
                    <a:pt x="368401" y="169316"/>
                  </a:lnTo>
                  <a:lnTo>
                    <a:pt x="368401" y="158483"/>
                  </a:lnTo>
                  <a:close/>
                </a:path>
                <a:path w="724534" h="204470">
                  <a:moveTo>
                    <a:pt x="422160" y="67805"/>
                  </a:moveTo>
                  <a:lnTo>
                    <a:pt x="419696" y="51536"/>
                  </a:lnTo>
                  <a:lnTo>
                    <a:pt x="412584" y="39255"/>
                  </a:lnTo>
                  <a:lnTo>
                    <a:pt x="401256" y="31508"/>
                  </a:lnTo>
                  <a:lnTo>
                    <a:pt x="386105" y="28803"/>
                  </a:lnTo>
                  <a:lnTo>
                    <a:pt x="375742" y="30264"/>
                  </a:lnTo>
                  <a:lnTo>
                    <a:pt x="367131" y="34124"/>
                  </a:lnTo>
                  <a:lnTo>
                    <a:pt x="360083" y="39649"/>
                  </a:lnTo>
                  <a:lnTo>
                    <a:pt x="354355" y="46050"/>
                  </a:lnTo>
                  <a:lnTo>
                    <a:pt x="354355" y="31165"/>
                  </a:lnTo>
                  <a:lnTo>
                    <a:pt x="317119" y="31165"/>
                  </a:lnTo>
                  <a:lnTo>
                    <a:pt x="317119" y="137172"/>
                  </a:lnTo>
                  <a:lnTo>
                    <a:pt x="354355" y="137172"/>
                  </a:lnTo>
                  <a:lnTo>
                    <a:pt x="354355" y="68211"/>
                  </a:lnTo>
                  <a:lnTo>
                    <a:pt x="360997" y="61937"/>
                  </a:lnTo>
                  <a:lnTo>
                    <a:pt x="378828" y="61937"/>
                  </a:lnTo>
                  <a:lnTo>
                    <a:pt x="384924" y="68211"/>
                  </a:lnTo>
                  <a:lnTo>
                    <a:pt x="384924" y="137172"/>
                  </a:lnTo>
                  <a:lnTo>
                    <a:pt x="422160" y="137172"/>
                  </a:lnTo>
                  <a:lnTo>
                    <a:pt x="422160" y="67805"/>
                  </a:lnTo>
                  <a:close/>
                </a:path>
                <a:path w="724534" h="204470">
                  <a:moveTo>
                    <a:pt x="446443" y="158483"/>
                  </a:moveTo>
                  <a:lnTo>
                    <a:pt x="433387" y="158483"/>
                  </a:lnTo>
                  <a:lnTo>
                    <a:pt x="422732" y="175755"/>
                  </a:lnTo>
                  <a:lnTo>
                    <a:pt x="412089" y="158483"/>
                  </a:lnTo>
                  <a:lnTo>
                    <a:pt x="399021" y="158483"/>
                  </a:lnTo>
                  <a:lnTo>
                    <a:pt x="399021" y="203098"/>
                  </a:lnTo>
                  <a:lnTo>
                    <a:pt x="411137" y="203098"/>
                  </a:lnTo>
                  <a:lnTo>
                    <a:pt x="411137" y="177609"/>
                  </a:lnTo>
                  <a:lnTo>
                    <a:pt x="422478" y="194932"/>
                  </a:lnTo>
                  <a:lnTo>
                    <a:pt x="422732" y="194932"/>
                  </a:lnTo>
                  <a:lnTo>
                    <a:pt x="434136" y="177482"/>
                  </a:lnTo>
                  <a:lnTo>
                    <a:pt x="434136" y="203098"/>
                  </a:lnTo>
                  <a:lnTo>
                    <a:pt x="446443" y="203098"/>
                  </a:lnTo>
                  <a:lnTo>
                    <a:pt x="446443" y="158483"/>
                  </a:lnTo>
                  <a:close/>
                </a:path>
                <a:path w="724534" h="204470">
                  <a:moveTo>
                    <a:pt x="518325" y="192582"/>
                  </a:moveTo>
                  <a:lnTo>
                    <a:pt x="494360" y="192582"/>
                  </a:lnTo>
                  <a:lnTo>
                    <a:pt x="494360" y="185496"/>
                  </a:lnTo>
                  <a:lnTo>
                    <a:pt x="515772" y="185496"/>
                  </a:lnTo>
                  <a:lnTo>
                    <a:pt x="515772" y="175755"/>
                  </a:lnTo>
                  <a:lnTo>
                    <a:pt x="494360" y="175755"/>
                  </a:lnTo>
                  <a:lnTo>
                    <a:pt x="494360" y="168998"/>
                  </a:lnTo>
                  <a:lnTo>
                    <a:pt x="518007" y="168998"/>
                  </a:lnTo>
                  <a:lnTo>
                    <a:pt x="518007" y="158483"/>
                  </a:lnTo>
                  <a:lnTo>
                    <a:pt x="482117" y="158483"/>
                  </a:lnTo>
                  <a:lnTo>
                    <a:pt x="482117" y="203098"/>
                  </a:lnTo>
                  <a:lnTo>
                    <a:pt x="518325" y="203098"/>
                  </a:lnTo>
                  <a:lnTo>
                    <a:pt x="518325" y="192582"/>
                  </a:lnTo>
                  <a:close/>
                </a:path>
                <a:path w="724534" h="204470">
                  <a:moveTo>
                    <a:pt x="535660" y="116205"/>
                  </a:moveTo>
                  <a:lnTo>
                    <a:pt x="535546" y="74345"/>
                  </a:lnTo>
                  <a:lnTo>
                    <a:pt x="535012" y="65786"/>
                  </a:lnTo>
                  <a:lnTo>
                    <a:pt x="532993" y="56730"/>
                  </a:lnTo>
                  <a:lnTo>
                    <a:pt x="499402" y="30975"/>
                  </a:lnTo>
                  <a:lnTo>
                    <a:pt x="499402" y="93891"/>
                  </a:lnTo>
                  <a:lnTo>
                    <a:pt x="499402" y="109359"/>
                  </a:lnTo>
                  <a:lnTo>
                    <a:pt x="491756" y="116205"/>
                  </a:lnTo>
                  <a:lnTo>
                    <a:pt x="473329" y="116205"/>
                  </a:lnTo>
                  <a:lnTo>
                    <a:pt x="467855" y="111912"/>
                  </a:lnTo>
                  <a:lnTo>
                    <a:pt x="467855" y="96431"/>
                  </a:lnTo>
                  <a:lnTo>
                    <a:pt x="474103" y="91135"/>
                  </a:lnTo>
                  <a:lnTo>
                    <a:pt x="490359" y="91135"/>
                  </a:lnTo>
                  <a:lnTo>
                    <a:pt x="495642" y="92316"/>
                  </a:lnTo>
                  <a:lnTo>
                    <a:pt x="499402" y="93891"/>
                  </a:lnTo>
                  <a:lnTo>
                    <a:pt x="499402" y="30975"/>
                  </a:lnTo>
                  <a:lnTo>
                    <a:pt x="497052" y="30441"/>
                  </a:lnTo>
                  <a:lnTo>
                    <a:pt x="483895" y="29603"/>
                  </a:lnTo>
                  <a:lnTo>
                    <a:pt x="471195" y="30200"/>
                  </a:lnTo>
                  <a:lnTo>
                    <a:pt x="460108" y="31877"/>
                  </a:lnTo>
                  <a:lnTo>
                    <a:pt x="450176" y="34480"/>
                  </a:lnTo>
                  <a:lnTo>
                    <a:pt x="440982" y="37820"/>
                  </a:lnTo>
                  <a:lnTo>
                    <a:pt x="448627" y="64084"/>
                  </a:lnTo>
                  <a:lnTo>
                    <a:pt x="455587" y="61595"/>
                  </a:lnTo>
                  <a:lnTo>
                    <a:pt x="462559" y="59740"/>
                  </a:lnTo>
                  <a:lnTo>
                    <a:pt x="469874" y="58585"/>
                  </a:lnTo>
                  <a:lnTo>
                    <a:pt x="477824" y="58191"/>
                  </a:lnTo>
                  <a:lnTo>
                    <a:pt x="487172" y="59347"/>
                  </a:lnTo>
                  <a:lnTo>
                    <a:pt x="493776" y="62699"/>
                  </a:lnTo>
                  <a:lnTo>
                    <a:pt x="497700" y="68122"/>
                  </a:lnTo>
                  <a:lnTo>
                    <a:pt x="498944" y="75209"/>
                  </a:lnTo>
                  <a:lnTo>
                    <a:pt x="498983" y="77216"/>
                  </a:lnTo>
                  <a:lnTo>
                    <a:pt x="493826" y="75666"/>
                  </a:lnTo>
                  <a:lnTo>
                    <a:pt x="487654" y="74345"/>
                  </a:lnTo>
                  <a:lnTo>
                    <a:pt x="480783" y="73431"/>
                  </a:lnTo>
                  <a:lnTo>
                    <a:pt x="473532" y="73088"/>
                  </a:lnTo>
                  <a:lnTo>
                    <a:pt x="456539" y="75209"/>
                  </a:lnTo>
                  <a:lnTo>
                    <a:pt x="443420" y="81521"/>
                  </a:lnTo>
                  <a:lnTo>
                    <a:pt x="434987" y="91948"/>
                  </a:lnTo>
                  <a:lnTo>
                    <a:pt x="431990" y="106400"/>
                  </a:lnTo>
                  <a:lnTo>
                    <a:pt x="431990" y="106819"/>
                  </a:lnTo>
                  <a:lnTo>
                    <a:pt x="434721" y="120865"/>
                  </a:lnTo>
                  <a:lnTo>
                    <a:pt x="442252" y="131114"/>
                  </a:lnTo>
                  <a:lnTo>
                    <a:pt x="453555" y="137414"/>
                  </a:lnTo>
                  <a:lnTo>
                    <a:pt x="467639" y="139547"/>
                  </a:lnTo>
                  <a:lnTo>
                    <a:pt x="477367" y="138595"/>
                  </a:lnTo>
                  <a:lnTo>
                    <a:pt x="485736" y="135890"/>
                  </a:lnTo>
                  <a:lnTo>
                    <a:pt x="492848" y="131686"/>
                  </a:lnTo>
                  <a:lnTo>
                    <a:pt x="498817" y="126212"/>
                  </a:lnTo>
                  <a:lnTo>
                    <a:pt x="498817" y="137172"/>
                  </a:lnTo>
                  <a:lnTo>
                    <a:pt x="535660" y="137172"/>
                  </a:lnTo>
                  <a:lnTo>
                    <a:pt x="535660" y="126212"/>
                  </a:lnTo>
                  <a:lnTo>
                    <a:pt x="535660" y="116205"/>
                  </a:lnTo>
                  <a:close/>
                </a:path>
                <a:path w="724534" h="204470">
                  <a:moveTo>
                    <a:pt x="593902" y="158483"/>
                  </a:moveTo>
                  <a:lnTo>
                    <a:pt x="581660" y="158483"/>
                  </a:lnTo>
                  <a:lnTo>
                    <a:pt x="581660" y="182067"/>
                  </a:lnTo>
                  <a:lnTo>
                    <a:pt x="563295" y="158483"/>
                  </a:lnTo>
                  <a:lnTo>
                    <a:pt x="551764" y="158483"/>
                  </a:lnTo>
                  <a:lnTo>
                    <a:pt x="551764" y="203098"/>
                  </a:lnTo>
                  <a:lnTo>
                    <a:pt x="564007" y="203098"/>
                  </a:lnTo>
                  <a:lnTo>
                    <a:pt x="564007" y="178625"/>
                  </a:lnTo>
                  <a:lnTo>
                    <a:pt x="583069" y="203098"/>
                  </a:lnTo>
                  <a:lnTo>
                    <a:pt x="593902" y="203098"/>
                  </a:lnTo>
                  <a:lnTo>
                    <a:pt x="593902" y="158483"/>
                  </a:lnTo>
                  <a:close/>
                </a:path>
                <a:path w="724534" h="204470">
                  <a:moveTo>
                    <a:pt x="661123" y="158483"/>
                  </a:moveTo>
                  <a:lnTo>
                    <a:pt x="621982" y="158483"/>
                  </a:lnTo>
                  <a:lnTo>
                    <a:pt x="621982" y="169316"/>
                  </a:lnTo>
                  <a:lnTo>
                    <a:pt x="635368" y="169316"/>
                  </a:lnTo>
                  <a:lnTo>
                    <a:pt x="635368" y="203098"/>
                  </a:lnTo>
                  <a:lnTo>
                    <a:pt x="647725" y="203098"/>
                  </a:lnTo>
                  <a:lnTo>
                    <a:pt x="647725" y="169316"/>
                  </a:lnTo>
                  <a:lnTo>
                    <a:pt x="661123" y="169316"/>
                  </a:lnTo>
                  <a:lnTo>
                    <a:pt x="661123" y="158483"/>
                  </a:lnTo>
                  <a:close/>
                </a:path>
                <a:path w="724534" h="204470">
                  <a:moveTo>
                    <a:pt x="722172" y="67614"/>
                  </a:moveTo>
                  <a:lnTo>
                    <a:pt x="719670" y="51130"/>
                  </a:lnTo>
                  <a:lnTo>
                    <a:pt x="712495" y="38950"/>
                  </a:lnTo>
                  <a:lnTo>
                    <a:pt x="701090" y="31394"/>
                  </a:lnTo>
                  <a:lnTo>
                    <a:pt x="685939" y="28803"/>
                  </a:lnTo>
                  <a:lnTo>
                    <a:pt x="675157" y="30010"/>
                  </a:lnTo>
                  <a:lnTo>
                    <a:pt x="665848" y="33464"/>
                  </a:lnTo>
                  <a:lnTo>
                    <a:pt x="657707" y="38887"/>
                  </a:lnTo>
                  <a:lnTo>
                    <a:pt x="650455" y="46050"/>
                  </a:lnTo>
                  <a:lnTo>
                    <a:pt x="645274" y="38722"/>
                  </a:lnTo>
                  <a:lnTo>
                    <a:pt x="638327" y="33312"/>
                  </a:lnTo>
                  <a:lnTo>
                    <a:pt x="629805" y="29959"/>
                  </a:lnTo>
                  <a:lnTo>
                    <a:pt x="619861" y="28803"/>
                  </a:lnTo>
                  <a:lnTo>
                    <a:pt x="609612" y="30200"/>
                  </a:lnTo>
                  <a:lnTo>
                    <a:pt x="601078" y="33921"/>
                  </a:lnTo>
                  <a:lnTo>
                    <a:pt x="594042" y="39293"/>
                  </a:lnTo>
                  <a:lnTo>
                    <a:pt x="588302" y="45643"/>
                  </a:lnTo>
                  <a:lnTo>
                    <a:pt x="588302" y="31165"/>
                  </a:lnTo>
                  <a:lnTo>
                    <a:pt x="551065" y="31165"/>
                  </a:lnTo>
                  <a:lnTo>
                    <a:pt x="551065" y="137172"/>
                  </a:lnTo>
                  <a:lnTo>
                    <a:pt x="588302" y="137172"/>
                  </a:lnTo>
                  <a:lnTo>
                    <a:pt x="588302" y="68008"/>
                  </a:lnTo>
                  <a:lnTo>
                    <a:pt x="594588" y="61937"/>
                  </a:lnTo>
                  <a:lnTo>
                    <a:pt x="612228" y="61937"/>
                  </a:lnTo>
                  <a:lnTo>
                    <a:pt x="617905" y="68008"/>
                  </a:lnTo>
                  <a:lnTo>
                    <a:pt x="617905" y="137172"/>
                  </a:lnTo>
                  <a:lnTo>
                    <a:pt x="655154" y="137172"/>
                  </a:lnTo>
                  <a:lnTo>
                    <a:pt x="655154" y="68008"/>
                  </a:lnTo>
                  <a:lnTo>
                    <a:pt x="661657" y="61937"/>
                  </a:lnTo>
                  <a:lnTo>
                    <a:pt x="679246" y="61937"/>
                  </a:lnTo>
                  <a:lnTo>
                    <a:pt x="684923" y="68008"/>
                  </a:lnTo>
                  <a:lnTo>
                    <a:pt x="684923" y="137172"/>
                  </a:lnTo>
                  <a:lnTo>
                    <a:pt x="722172" y="137172"/>
                  </a:lnTo>
                  <a:lnTo>
                    <a:pt x="722172" y="67614"/>
                  </a:lnTo>
                  <a:close/>
                </a:path>
                <a:path w="724534" h="204470">
                  <a:moveTo>
                    <a:pt x="724103" y="180860"/>
                  </a:moveTo>
                  <a:lnTo>
                    <a:pt x="717740" y="177546"/>
                  </a:lnTo>
                  <a:lnTo>
                    <a:pt x="701294" y="173913"/>
                  </a:lnTo>
                  <a:lnTo>
                    <a:pt x="699770" y="173024"/>
                  </a:lnTo>
                  <a:lnTo>
                    <a:pt x="699770" y="169252"/>
                  </a:lnTo>
                  <a:lnTo>
                    <a:pt x="701230" y="167982"/>
                  </a:lnTo>
                  <a:lnTo>
                    <a:pt x="708177" y="167982"/>
                  </a:lnTo>
                  <a:lnTo>
                    <a:pt x="712647" y="169506"/>
                  </a:lnTo>
                  <a:lnTo>
                    <a:pt x="716724" y="172377"/>
                  </a:lnTo>
                  <a:lnTo>
                    <a:pt x="722909" y="163639"/>
                  </a:lnTo>
                  <a:lnTo>
                    <a:pt x="718058" y="159766"/>
                  </a:lnTo>
                  <a:lnTo>
                    <a:pt x="712127" y="157721"/>
                  </a:lnTo>
                  <a:lnTo>
                    <a:pt x="693839" y="157721"/>
                  </a:lnTo>
                  <a:lnTo>
                    <a:pt x="687285" y="163703"/>
                  </a:lnTo>
                  <a:lnTo>
                    <a:pt x="687285" y="181305"/>
                  </a:lnTo>
                  <a:lnTo>
                    <a:pt x="694601" y="183984"/>
                  </a:lnTo>
                  <a:lnTo>
                    <a:pt x="710158" y="187553"/>
                  </a:lnTo>
                  <a:lnTo>
                    <a:pt x="711631" y="188569"/>
                  </a:lnTo>
                  <a:lnTo>
                    <a:pt x="711631" y="192455"/>
                  </a:lnTo>
                  <a:lnTo>
                    <a:pt x="709841" y="193598"/>
                  </a:lnTo>
                  <a:lnTo>
                    <a:pt x="701370" y="193598"/>
                  </a:lnTo>
                  <a:lnTo>
                    <a:pt x="696455" y="191757"/>
                  </a:lnTo>
                  <a:lnTo>
                    <a:pt x="692061" y="188252"/>
                  </a:lnTo>
                  <a:lnTo>
                    <a:pt x="685177" y="196481"/>
                  </a:lnTo>
                  <a:lnTo>
                    <a:pt x="690664" y="201383"/>
                  </a:lnTo>
                  <a:lnTo>
                    <a:pt x="698169" y="203873"/>
                  </a:lnTo>
                  <a:lnTo>
                    <a:pt x="716915" y="203873"/>
                  </a:lnTo>
                  <a:lnTo>
                    <a:pt x="724103" y="198450"/>
                  </a:lnTo>
                  <a:lnTo>
                    <a:pt x="724103" y="1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00"/>
              </a:spcBef>
            </a:pPr>
            <a:r>
              <a:rPr dirty="0"/>
              <a:t>The beginner’s guide to</a:t>
            </a:r>
            <a:r>
              <a:rPr spc="5" dirty="0"/>
              <a:t> </a:t>
            </a:r>
            <a:r>
              <a:rPr dirty="0"/>
              <a:t>bonds and</a:t>
            </a:r>
            <a:r>
              <a:rPr spc="-5" dirty="0"/>
              <a:t> </a:t>
            </a:r>
            <a:r>
              <a:rPr spc="-10" dirty="0"/>
              <a:t>stocks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6852" y="2583179"/>
            <a:ext cx="3295015" cy="8731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289560">
              <a:lnSpc>
                <a:spcPts val="1580"/>
              </a:lnSpc>
              <a:spcBef>
                <a:spcPts val="235"/>
              </a:spcBef>
            </a:pPr>
            <a:r>
              <a:rPr sz="1400" dirty="0">
                <a:latin typeface="Arial"/>
                <a:cs typeface="Arial"/>
              </a:rPr>
              <a:t>Debts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corporations,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governments,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organizations.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type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loan,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0"/>
              </a:spcBef>
            </a:pPr>
            <a:r>
              <a:rPr sz="1400" dirty="0">
                <a:latin typeface="Arial"/>
                <a:cs typeface="Arial"/>
              </a:rPr>
              <a:t>borrowed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investors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raise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funds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issuing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entity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9476" y="3637711"/>
            <a:ext cx="2963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“Par</a:t>
            </a:r>
            <a:r>
              <a:rPr sz="1400" b="1" spc="-25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value,”</a:t>
            </a:r>
            <a:r>
              <a:rPr sz="1400" b="1" spc="-2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or</a:t>
            </a:r>
            <a:r>
              <a:rPr sz="1400" b="1" spc="-1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face</a:t>
            </a:r>
            <a:r>
              <a:rPr sz="1400" b="1" spc="-15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value:</a:t>
            </a:r>
            <a:r>
              <a:rPr sz="1400" b="1" spc="-15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initial</a:t>
            </a:r>
            <a:r>
              <a:rPr sz="1400" spc="-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price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298" y="4052163"/>
            <a:ext cx="2895600" cy="9404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10" dirty="0">
                <a:solidFill>
                  <a:srgbClr val="007CC6"/>
                </a:solidFill>
                <a:latin typeface="Source Sans Pro"/>
                <a:cs typeface="Source Sans Pro"/>
              </a:rPr>
              <a:t>“Coupon,”</a:t>
            </a:r>
            <a:r>
              <a:rPr sz="1400" b="1" spc="-25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or</a:t>
            </a:r>
            <a:r>
              <a:rPr sz="1400" b="1" spc="-1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interest</a:t>
            </a:r>
            <a:r>
              <a:rPr sz="1400" b="1" spc="-2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spc="-10" dirty="0">
                <a:solidFill>
                  <a:srgbClr val="007CC6"/>
                </a:solidFill>
                <a:latin typeface="Source Sans Pro"/>
                <a:cs typeface="Source Sans Pro"/>
              </a:rPr>
              <a:t>rate:</a:t>
            </a:r>
            <a:endParaRPr sz="1400">
              <a:latin typeface="Source Sans Pro"/>
              <a:cs typeface="Source Sans Pro"/>
            </a:endParaRPr>
          </a:p>
          <a:p>
            <a:pPr marL="12700" marR="5080">
              <a:lnSpc>
                <a:spcPct val="107200"/>
              </a:lnSpc>
            </a:pPr>
            <a:r>
              <a:rPr sz="1400" dirty="0">
                <a:latin typeface="Source Sans Pro"/>
                <a:cs typeface="Source Sans Pro"/>
              </a:rPr>
              <a:t>a</a:t>
            </a:r>
            <a:r>
              <a:rPr sz="1400" spc="-3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predetermined</a:t>
            </a:r>
            <a:r>
              <a:rPr sz="1400" spc="-2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percentage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issuer </a:t>
            </a:r>
            <a:r>
              <a:rPr sz="1400" dirty="0">
                <a:latin typeface="Source Sans Pro"/>
                <a:cs typeface="Source Sans Pro"/>
              </a:rPr>
              <a:t>promises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to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pay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in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regular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increments </a:t>
            </a:r>
            <a:r>
              <a:rPr sz="1400" dirty="0">
                <a:latin typeface="Source Sans Pro"/>
                <a:cs typeface="Source Sans Pro"/>
              </a:rPr>
              <a:t>throughout</a:t>
            </a:r>
            <a:r>
              <a:rPr sz="1400" spc="-4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25" dirty="0">
                <a:latin typeface="Source Sans Pro"/>
                <a:cs typeface="Source Sans Pro"/>
              </a:rPr>
              <a:t> </a:t>
            </a:r>
            <a:r>
              <a:rPr sz="1400" spc="-20" dirty="0">
                <a:latin typeface="Source Sans Pro"/>
                <a:cs typeface="Source Sans Pro"/>
              </a:rPr>
              <a:t>term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9298" y="5183149"/>
            <a:ext cx="2726690" cy="723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50"/>
              </a:spcBef>
            </a:pP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Maturity</a:t>
            </a:r>
            <a:r>
              <a:rPr sz="1400" b="1" spc="-55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date:</a:t>
            </a:r>
            <a:r>
              <a:rPr sz="1400" b="1" spc="-1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date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10" dirty="0">
                <a:latin typeface="Source Sans Pro"/>
                <a:cs typeface="Source Sans Pro"/>
              </a:rPr>
              <a:t> debtor </a:t>
            </a:r>
            <a:r>
              <a:rPr sz="1400" dirty="0">
                <a:latin typeface="Source Sans Pro"/>
                <a:cs typeface="Source Sans Pro"/>
              </a:rPr>
              <a:t>must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pay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back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par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value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and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any </a:t>
            </a:r>
            <a:r>
              <a:rPr sz="1400" dirty="0">
                <a:latin typeface="Source Sans Pro"/>
                <a:cs typeface="Source Sans Pro"/>
              </a:rPr>
              <a:t>outstanding</a:t>
            </a:r>
            <a:r>
              <a:rPr sz="1400" spc="-5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interest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9175" y="2598470"/>
            <a:ext cx="3296285" cy="87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Individuals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purchase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shares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stock, </a:t>
            </a:r>
            <a:r>
              <a:rPr sz="1400" dirty="0">
                <a:latin typeface="Arial"/>
                <a:cs typeface="Arial"/>
              </a:rPr>
              <a:t>Which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represents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ownership,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equity,</a:t>
            </a:r>
            <a:r>
              <a:rPr sz="1400" spc="-25" dirty="0">
                <a:latin typeface="Arial"/>
                <a:cs typeface="Arial"/>
              </a:rPr>
              <a:t> of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fraction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company.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Companies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raise </a:t>
            </a:r>
            <a:r>
              <a:rPr sz="1400" dirty="0">
                <a:latin typeface="Arial"/>
                <a:cs typeface="Arial"/>
              </a:rPr>
              <a:t>capital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various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reasons.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1444" y="3649979"/>
            <a:ext cx="3255010" cy="18300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395605">
              <a:lnSpc>
                <a:spcPct val="110700"/>
              </a:lnSpc>
              <a:spcBef>
                <a:spcPts val="40"/>
              </a:spcBef>
            </a:pP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Company</a:t>
            </a:r>
            <a:r>
              <a:rPr sz="1400" b="1" spc="-35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share</a:t>
            </a:r>
            <a:r>
              <a:rPr sz="1400" b="1" spc="-3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price:</a:t>
            </a:r>
            <a:r>
              <a:rPr sz="1400" b="1" spc="-2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reflects</a:t>
            </a:r>
            <a:r>
              <a:rPr sz="1400" spc="-25" dirty="0">
                <a:latin typeface="Source Sans Pro"/>
                <a:cs typeface="Source Sans Pro"/>
              </a:rPr>
              <a:t> the </a:t>
            </a:r>
            <a:r>
              <a:rPr sz="1400" dirty="0">
                <a:latin typeface="Source Sans Pro"/>
                <a:cs typeface="Source Sans Pro"/>
              </a:rPr>
              <a:t>present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value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of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corporation’s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future </a:t>
            </a:r>
            <a:r>
              <a:rPr sz="1400" dirty="0">
                <a:latin typeface="Source Sans Pro"/>
                <a:cs typeface="Source Sans Pro"/>
              </a:rPr>
              <a:t>cash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flows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and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profits</a:t>
            </a:r>
            <a:endParaRPr sz="1400">
              <a:latin typeface="Source Sans Pro"/>
              <a:cs typeface="Source Sans Pro"/>
            </a:endParaRPr>
          </a:p>
          <a:p>
            <a:pPr marL="12700" marR="5080">
              <a:lnSpc>
                <a:spcPct val="110000"/>
              </a:lnSpc>
              <a:spcBef>
                <a:spcPts val="1245"/>
              </a:spcBef>
            </a:pP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Capital</a:t>
            </a:r>
            <a:r>
              <a:rPr sz="1400" b="1" spc="-3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appreciation:</a:t>
            </a:r>
            <a:r>
              <a:rPr sz="1400" b="1" spc="-20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rise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in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an </a:t>
            </a:r>
            <a:r>
              <a:rPr sz="1400" dirty="0">
                <a:latin typeface="Source Sans Pro"/>
                <a:cs typeface="Source Sans Pro"/>
              </a:rPr>
              <a:t>investment's</a:t>
            </a:r>
            <a:r>
              <a:rPr sz="1400" spc="-4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market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price,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or</a:t>
            </a:r>
            <a:r>
              <a:rPr sz="1400" spc="-2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10" dirty="0">
                <a:latin typeface="Source Sans Pro"/>
                <a:cs typeface="Source Sans Pro"/>
              </a:rPr>
              <a:t> difference </a:t>
            </a:r>
            <a:r>
              <a:rPr sz="1400" dirty="0">
                <a:latin typeface="Source Sans Pro"/>
                <a:cs typeface="Source Sans Pro"/>
              </a:rPr>
              <a:t>between</a:t>
            </a:r>
            <a:r>
              <a:rPr sz="1400" spc="-4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the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purchase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price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and</a:t>
            </a:r>
            <a:r>
              <a:rPr sz="1400" spc="-25" dirty="0">
                <a:latin typeface="Source Sans Pro"/>
                <a:cs typeface="Source Sans Pro"/>
              </a:rPr>
              <a:t> the</a:t>
            </a:r>
            <a:endParaRPr sz="14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dirty="0">
                <a:latin typeface="Source Sans Pro"/>
                <a:cs typeface="Source Sans Pro"/>
              </a:rPr>
              <a:t>selling</a:t>
            </a:r>
            <a:r>
              <a:rPr sz="1400" spc="-10" dirty="0">
                <a:latin typeface="Source Sans Pro"/>
                <a:cs typeface="Source Sans Pro"/>
              </a:rPr>
              <a:t> price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1444" y="5646318"/>
            <a:ext cx="2639060" cy="7359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45"/>
              </a:spcBef>
            </a:pPr>
            <a:r>
              <a:rPr sz="1400" b="1" dirty="0">
                <a:solidFill>
                  <a:srgbClr val="007CC6"/>
                </a:solidFill>
                <a:latin typeface="Source Sans Pro"/>
                <a:cs typeface="Source Sans Pro"/>
              </a:rPr>
              <a:t>Dividend:</a:t>
            </a:r>
            <a:r>
              <a:rPr sz="1400" b="1" spc="-45" dirty="0">
                <a:solidFill>
                  <a:srgbClr val="007CC6"/>
                </a:solidFill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</a:t>
            </a:r>
            <a:r>
              <a:rPr sz="1400" spc="-3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recurring</a:t>
            </a:r>
            <a:r>
              <a:rPr sz="1400" spc="-4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payment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50" dirty="0">
                <a:latin typeface="Source Sans Pro"/>
                <a:cs typeface="Source Sans Pro"/>
              </a:rPr>
              <a:t>a </a:t>
            </a:r>
            <a:r>
              <a:rPr sz="1400" dirty="0">
                <a:latin typeface="Source Sans Pro"/>
                <a:cs typeface="Source Sans Pro"/>
              </a:rPr>
              <a:t>company</a:t>
            </a:r>
            <a:r>
              <a:rPr sz="1400" spc="-4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provides</a:t>
            </a:r>
            <a:r>
              <a:rPr sz="1400" spc="-3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shareholders</a:t>
            </a:r>
            <a:r>
              <a:rPr sz="1400" spc="-35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for </a:t>
            </a:r>
            <a:r>
              <a:rPr sz="1400" dirty="0">
                <a:latin typeface="Source Sans Pro"/>
                <a:cs typeface="Source Sans Pro"/>
              </a:rPr>
              <a:t>owning</a:t>
            </a:r>
            <a:r>
              <a:rPr sz="1400" spc="-2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share</a:t>
            </a:r>
            <a:r>
              <a:rPr sz="1400" spc="-10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of </a:t>
            </a:r>
            <a:r>
              <a:rPr sz="1400" spc="-10" dirty="0">
                <a:latin typeface="Source Sans Pro"/>
                <a:cs typeface="Source Sans Pro"/>
              </a:rPr>
              <a:t>stock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0175" y="2027947"/>
            <a:ext cx="4305935" cy="700405"/>
            <a:chOff x="630175" y="2027947"/>
            <a:chExt cx="4305935" cy="700405"/>
          </a:xfrm>
        </p:grpSpPr>
        <p:sp>
          <p:nvSpPr>
            <p:cNvPr id="14" name="object 14"/>
            <p:cNvSpPr/>
            <p:nvPr/>
          </p:nvSpPr>
          <p:spPr>
            <a:xfrm>
              <a:off x="649263" y="2027947"/>
              <a:ext cx="4286885" cy="391160"/>
            </a:xfrm>
            <a:custGeom>
              <a:avLst/>
              <a:gdLst/>
              <a:ahLst/>
              <a:cxnLst/>
              <a:rect l="l" t="t" r="r" b="b"/>
              <a:pathLst>
                <a:path w="4286885" h="391160">
                  <a:moveTo>
                    <a:pt x="4221314" y="0"/>
                  </a:moveTo>
                  <a:lnTo>
                    <a:pt x="65125" y="0"/>
                  </a:lnTo>
                  <a:lnTo>
                    <a:pt x="39776" y="5118"/>
                  </a:lnTo>
                  <a:lnTo>
                    <a:pt x="19075" y="19075"/>
                  </a:lnTo>
                  <a:lnTo>
                    <a:pt x="5118" y="39776"/>
                  </a:lnTo>
                  <a:lnTo>
                    <a:pt x="0" y="65125"/>
                  </a:lnTo>
                  <a:lnTo>
                    <a:pt x="0" y="390766"/>
                  </a:lnTo>
                  <a:lnTo>
                    <a:pt x="4286440" y="390766"/>
                  </a:lnTo>
                  <a:lnTo>
                    <a:pt x="4286440" y="65125"/>
                  </a:lnTo>
                  <a:lnTo>
                    <a:pt x="4281322" y="39776"/>
                  </a:lnTo>
                  <a:lnTo>
                    <a:pt x="4267365" y="19075"/>
                  </a:lnTo>
                  <a:lnTo>
                    <a:pt x="4246664" y="5118"/>
                  </a:lnTo>
                  <a:lnTo>
                    <a:pt x="4221314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6214" y="2406802"/>
              <a:ext cx="4290060" cy="321310"/>
            </a:xfrm>
            <a:custGeom>
              <a:avLst/>
              <a:gdLst/>
              <a:ahLst/>
              <a:cxnLst/>
              <a:rect l="l" t="t" r="r" b="b"/>
              <a:pathLst>
                <a:path w="4290060" h="321310">
                  <a:moveTo>
                    <a:pt x="350177" y="0"/>
                  </a:moveTo>
                  <a:lnTo>
                    <a:pt x="0" y="0"/>
                  </a:lnTo>
                  <a:lnTo>
                    <a:pt x="350177" y="320598"/>
                  </a:lnTo>
                  <a:lnTo>
                    <a:pt x="350177" y="0"/>
                  </a:lnTo>
                  <a:close/>
                </a:path>
                <a:path w="4290060" h="321310">
                  <a:moveTo>
                    <a:pt x="4289476" y="558"/>
                  </a:moveTo>
                  <a:lnTo>
                    <a:pt x="3939298" y="558"/>
                  </a:lnTo>
                  <a:lnTo>
                    <a:pt x="3939298" y="321157"/>
                  </a:lnTo>
                  <a:lnTo>
                    <a:pt x="4289476" y="558"/>
                  </a:lnTo>
                  <a:close/>
                </a:path>
              </a:pathLst>
            </a:custGeom>
            <a:solidFill>
              <a:srgbClr val="1F497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175" y="2063029"/>
              <a:ext cx="4305935" cy="320675"/>
            </a:xfrm>
            <a:custGeom>
              <a:avLst/>
              <a:gdLst/>
              <a:ahLst/>
              <a:cxnLst/>
              <a:rect l="l" t="t" r="r" b="b"/>
              <a:pathLst>
                <a:path w="4305935" h="320675">
                  <a:moveTo>
                    <a:pt x="4305528" y="0"/>
                  </a:moveTo>
                  <a:lnTo>
                    <a:pt x="0" y="0"/>
                  </a:lnTo>
                  <a:lnTo>
                    <a:pt x="0" y="320598"/>
                  </a:lnTo>
                  <a:lnTo>
                    <a:pt x="4305528" y="320598"/>
                  </a:lnTo>
                  <a:lnTo>
                    <a:pt x="4305528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41788" y="2029919"/>
            <a:ext cx="4286885" cy="702310"/>
            <a:chOff x="5141788" y="2029919"/>
            <a:chExt cx="4286885" cy="702310"/>
          </a:xfrm>
        </p:grpSpPr>
        <p:sp>
          <p:nvSpPr>
            <p:cNvPr id="18" name="object 18"/>
            <p:cNvSpPr/>
            <p:nvPr/>
          </p:nvSpPr>
          <p:spPr>
            <a:xfrm>
              <a:off x="5141788" y="2029919"/>
              <a:ext cx="4286885" cy="391160"/>
            </a:xfrm>
            <a:custGeom>
              <a:avLst/>
              <a:gdLst/>
              <a:ahLst/>
              <a:cxnLst/>
              <a:rect l="l" t="t" r="r" b="b"/>
              <a:pathLst>
                <a:path w="4286884" h="391160">
                  <a:moveTo>
                    <a:pt x="4221314" y="0"/>
                  </a:moveTo>
                  <a:lnTo>
                    <a:pt x="65125" y="0"/>
                  </a:lnTo>
                  <a:lnTo>
                    <a:pt x="39776" y="5118"/>
                  </a:lnTo>
                  <a:lnTo>
                    <a:pt x="19075" y="19075"/>
                  </a:lnTo>
                  <a:lnTo>
                    <a:pt x="5118" y="39776"/>
                  </a:lnTo>
                  <a:lnTo>
                    <a:pt x="0" y="65125"/>
                  </a:lnTo>
                  <a:lnTo>
                    <a:pt x="0" y="390766"/>
                  </a:lnTo>
                  <a:lnTo>
                    <a:pt x="4286440" y="390766"/>
                  </a:lnTo>
                  <a:lnTo>
                    <a:pt x="4286440" y="65125"/>
                  </a:lnTo>
                  <a:lnTo>
                    <a:pt x="4281322" y="39776"/>
                  </a:lnTo>
                  <a:lnTo>
                    <a:pt x="4267365" y="19075"/>
                  </a:lnTo>
                  <a:lnTo>
                    <a:pt x="4246664" y="5118"/>
                  </a:lnTo>
                  <a:lnTo>
                    <a:pt x="4221314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1785" y="2409329"/>
              <a:ext cx="4286885" cy="322580"/>
            </a:xfrm>
            <a:custGeom>
              <a:avLst/>
              <a:gdLst/>
              <a:ahLst/>
              <a:cxnLst/>
              <a:rect l="l" t="t" r="r" b="b"/>
              <a:pathLst>
                <a:path w="4286884" h="322580">
                  <a:moveTo>
                    <a:pt x="350177" y="1968"/>
                  </a:moveTo>
                  <a:lnTo>
                    <a:pt x="0" y="1968"/>
                  </a:lnTo>
                  <a:lnTo>
                    <a:pt x="350177" y="322567"/>
                  </a:lnTo>
                  <a:lnTo>
                    <a:pt x="350177" y="1968"/>
                  </a:lnTo>
                  <a:close/>
                </a:path>
                <a:path w="4286884" h="322580">
                  <a:moveTo>
                    <a:pt x="4286428" y="0"/>
                  </a:moveTo>
                  <a:lnTo>
                    <a:pt x="3936250" y="0"/>
                  </a:lnTo>
                  <a:lnTo>
                    <a:pt x="3936250" y="320598"/>
                  </a:lnTo>
                  <a:lnTo>
                    <a:pt x="4286428" y="0"/>
                  </a:lnTo>
                  <a:close/>
                </a:path>
              </a:pathLst>
            </a:custGeom>
            <a:solidFill>
              <a:srgbClr val="1F497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41788" y="2065002"/>
              <a:ext cx="4259580" cy="320675"/>
            </a:xfrm>
            <a:custGeom>
              <a:avLst/>
              <a:gdLst/>
              <a:ahLst/>
              <a:cxnLst/>
              <a:rect l="l" t="t" r="r" b="b"/>
              <a:pathLst>
                <a:path w="4259580" h="320675">
                  <a:moveTo>
                    <a:pt x="4259389" y="0"/>
                  </a:moveTo>
                  <a:lnTo>
                    <a:pt x="0" y="0"/>
                  </a:lnTo>
                  <a:lnTo>
                    <a:pt x="0" y="320598"/>
                  </a:lnTo>
                  <a:lnTo>
                    <a:pt x="4259389" y="320598"/>
                  </a:lnTo>
                  <a:lnTo>
                    <a:pt x="4259389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24024" y="2052828"/>
            <a:ext cx="7532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50" algn="l"/>
              </a:tabLst>
            </a:pP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Bonds</a:t>
            </a:r>
            <a:r>
              <a:rPr sz="2000" b="1" spc="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—</a:t>
            </a:r>
            <a:r>
              <a:rPr sz="2000" b="1" spc="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Debt</a:t>
            </a:r>
            <a:r>
              <a:rPr sz="2000" b="1" spc="15" dirty="0">
                <a:solidFill>
                  <a:srgbClr val="FFFFFF"/>
                </a:solidFill>
                <a:latin typeface="SourceSansPro-Semibold"/>
                <a:cs typeface="SourceSansPro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instruments</a:t>
            </a:r>
            <a:r>
              <a:rPr sz="2000" b="1" dirty="0">
                <a:solidFill>
                  <a:srgbClr val="FFFFFF"/>
                </a:solidFill>
                <a:latin typeface="SourceSansPro-Semibold"/>
                <a:cs typeface="SourceSansPro-Semibold"/>
              </a:rPr>
              <a:t>	Stocks — Equity </a:t>
            </a:r>
            <a:r>
              <a:rPr sz="2000" b="1" spc="-10" dirty="0">
                <a:solidFill>
                  <a:srgbClr val="FFFFFF"/>
                </a:solidFill>
                <a:latin typeface="SourceSansPro-Semibold"/>
                <a:cs typeface="SourceSansPro-Semibold"/>
              </a:rPr>
              <a:t>instruments</a:t>
            </a:r>
            <a:endParaRPr sz="2000">
              <a:latin typeface="SourceSansPro-Semibold"/>
              <a:cs typeface="SourceSansPro-Semi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8085" y="840944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336" y="0"/>
                </a:lnTo>
              </a:path>
            </a:pathLst>
          </a:custGeom>
          <a:ln w="1904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6826" y="517631"/>
            <a:ext cx="130492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What</a:t>
            </a:r>
            <a:r>
              <a:rPr sz="1350" spc="6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dirty="0">
                <a:solidFill>
                  <a:srgbClr val="1F497D"/>
                </a:solidFill>
                <a:latin typeface="SourceSansPro-Light"/>
                <a:cs typeface="SourceSansPro-Light"/>
              </a:rPr>
              <a:t>is</a:t>
            </a:r>
            <a:r>
              <a:rPr sz="1350" spc="50" dirty="0">
                <a:solidFill>
                  <a:srgbClr val="1F497D"/>
                </a:solidFill>
                <a:latin typeface="SourceSansPro-Light"/>
                <a:cs typeface="SourceSansPro-Light"/>
              </a:rPr>
              <a:t> </a:t>
            </a:r>
            <a:r>
              <a:rPr sz="1350" spc="-10" dirty="0">
                <a:solidFill>
                  <a:srgbClr val="1F497D"/>
                </a:solidFill>
                <a:latin typeface="SourceSansPro-Light"/>
                <a:cs typeface="SourceSansPro-Light"/>
              </a:rPr>
              <a:t>investing?</a:t>
            </a:r>
            <a:endParaRPr sz="1350">
              <a:latin typeface="SourceSansPro-Light"/>
              <a:cs typeface="SourceSansPro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1644" y="7052028"/>
            <a:ext cx="2355215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 PPT402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330055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lang="en-US" sz="800" spc="-10" dirty="0">
                <a:latin typeface="Arial"/>
                <a:cs typeface="Arial"/>
              </a:rPr>
              <a:t>11/22R2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7952" y="7134324"/>
            <a:ext cx="1968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latin typeface="Arial"/>
                <a:cs typeface="Arial"/>
              </a:rPr>
              <a:t>9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AD_HOC" displayName="AD_HOC" id="7c55341c-9754-43f9-984b-d9c9eefed44d" isdomainofvalue="False" dataSourceId="76c9cee6-7b3b-4123-b411-67823485db0c"/>
</file>

<file path=customXml/item2.xml><?xml version="1.0" encoding="utf-8"?>
<VariableList UniqueId="7c55341c-9754-43f9-984b-d9c9eefed44d" Name="AD_HOC" ContentType="XML" MajorVersion="0" MinorVersion="1" isLocalCopy="False" IsBaseObject="False" DataSourceId="76c9cee6-7b3b-4123-b411-67823485db0c" DataSourceMajorVersion="0" DataSourceMinorVersion="1"/>
</file>

<file path=customXml/item3.xml><?xml version="1.0" encoding="utf-8"?>
<VariableListDefinition name="Computed" displayName="Computed" id="9655ea3c-c5a9-4afe-b555-c83b451a75de" isdomainofvalue="False" dataSourceId="b0e2b3c6-410b-47ad-9f0d-0a6bcd271149"/>
</file>

<file path=customXml/item4.xml><?xml version="1.0" encoding="utf-8"?>
<VariableList UniqueId="9655ea3c-c5a9-4afe-b555-c83b451a75de" Name="Computed" ContentType="XML" MajorVersion="0" MinorVersion="1" isLocalCopy="False" IsBaseObject="False" DataSourceId="b0e2b3c6-410b-47ad-9f0d-0a6bcd271149" DataSourceMajorVersion="0" DataSourceMinorVersion="1"/>
</file>

<file path=customXml/item5.xml><?xml version="1.0" encoding="utf-8"?>
<VariableListDefinition name="System" displayName="System" id="1539cae0-51df-4591-ba6e-6c5cc6513abf" isdomainofvalue="False" dataSourceId="c5170625-66b4-4f36-bc5a-d7de95ae19fd"/>
</file>

<file path=customXml/item6.xml><?xml version="1.0" encoding="utf-8"?>
<VariableList UniqueId="1539cae0-51df-4591-ba6e-6c5cc6513abf" Name="System" ContentType="XML" MajorVersion="0" MinorVersion="1" isLocalCopy="False" IsBaseObject="False" DataSourceId="c5170625-66b4-4f36-bc5a-d7de95ae19fd" DataSourceMajorVersion="0" DataSourceMinorVersion="1"/>
</file>

<file path=customXml/item7.xml><?xml version="1.0" encoding="utf-8"?>
<AllExternalAdhocVariableMappings/>
</file>

<file path=customXml/itemProps1.xml><?xml version="1.0" encoding="utf-8"?>
<ds:datastoreItem xmlns:ds="http://schemas.openxmlformats.org/officeDocument/2006/customXml" ds:itemID="{7986D3A9-40DB-4819-BD27-C3CD772057EC}">
  <ds:schemaRefs/>
</ds:datastoreItem>
</file>

<file path=customXml/itemProps2.xml><?xml version="1.0" encoding="utf-8"?>
<ds:datastoreItem xmlns:ds="http://schemas.openxmlformats.org/officeDocument/2006/customXml" ds:itemID="{8CD901EF-3D1C-4A5F-88A3-456F9C54CD3D}">
  <ds:schemaRefs/>
</ds:datastoreItem>
</file>

<file path=customXml/itemProps3.xml><?xml version="1.0" encoding="utf-8"?>
<ds:datastoreItem xmlns:ds="http://schemas.openxmlformats.org/officeDocument/2006/customXml" ds:itemID="{68CE2714-088E-480A-A980-2F36156ED53E}">
  <ds:schemaRefs/>
</ds:datastoreItem>
</file>

<file path=customXml/itemProps4.xml><?xml version="1.0" encoding="utf-8"?>
<ds:datastoreItem xmlns:ds="http://schemas.openxmlformats.org/officeDocument/2006/customXml" ds:itemID="{9ED833A8-FB15-4696-8BF6-105437C89D72}">
  <ds:schemaRefs/>
</ds:datastoreItem>
</file>

<file path=customXml/itemProps5.xml><?xml version="1.0" encoding="utf-8"?>
<ds:datastoreItem xmlns:ds="http://schemas.openxmlformats.org/officeDocument/2006/customXml" ds:itemID="{4E2F7F14-8A12-4CC4-A054-81A1674633C0}">
  <ds:schemaRefs/>
</ds:datastoreItem>
</file>

<file path=customXml/itemProps6.xml><?xml version="1.0" encoding="utf-8"?>
<ds:datastoreItem xmlns:ds="http://schemas.openxmlformats.org/officeDocument/2006/customXml" ds:itemID="{9EAC2990-E6BE-419F-88A6-A9ADC77A8F16}">
  <ds:schemaRefs/>
</ds:datastoreItem>
</file>

<file path=customXml/itemProps7.xml><?xml version="1.0" encoding="utf-8"?>
<ds:datastoreItem xmlns:ds="http://schemas.openxmlformats.org/officeDocument/2006/customXml" ds:itemID="{97D7230B-F864-4910-803C-0584FFC0653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3670</Words>
  <Application>Microsoft Office PowerPoint</Application>
  <PresentationFormat>Custom</PresentationFormat>
  <Paragraphs>859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Source Sans Pro</vt:lpstr>
      <vt:lpstr>SourceSansPro-Light</vt:lpstr>
      <vt:lpstr>SourceSansPro-Semibold</vt:lpstr>
      <vt:lpstr>SourceSansPro-SemiboldIt</vt:lpstr>
      <vt:lpstr>Times New Roman</vt:lpstr>
      <vt:lpstr>Office Theme</vt:lpstr>
      <vt:lpstr>PowerPoint Presentation</vt:lpstr>
      <vt:lpstr>Agenda</vt:lpstr>
      <vt:lpstr>Investing is part of budgeting and consumer finance</vt:lpstr>
      <vt:lpstr>PowerPoint Presentation</vt:lpstr>
      <vt:lpstr>PowerPoint Presentation</vt:lpstr>
      <vt:lpstr>Definitions</vt:lpstr>
      <vt:lpstr>Five things that affect the value of your money</vt:lpstr>
      <vt:lpstr>The eighth wonder of the world: the power of compounding</vt:lpstr>
      <vt:lpstr>The beginner’s guide to bonds and stocks</vt:lpstr>
      <vt:lpstr>What can you invest in?</vt:lpstr>
      <vt:lpstr>PowerPoint Presentation</vt:lpstr>
      <vt:lpstr>The birth of stock exchanges dates to 1300</vt:lpstr>
      <vt:lpstr>Markets often climb a mountain of worries</vt:lpstr>
      <vt:lpstr>Bear markets interrupt bull markets</vt:lpstr>
      <vt:lpstr>Three key lessons from history</vt:lpstr>
      <vt:lpstr>03</vt:lpstr>
      <vt:lpstr>Create goals for your money</vt:lpstr>
      <vt:lpstr>Invest early in life</vt:lpstr>
      <vt:lpstr>Understand saving versus investing</vt:lpstr>
      <vt:lpstr>Know your risk tolerance</vt:lpstr>
      <vt:lpstr>Reduce risk as you get close to your goals</vt:lpstr>
      <vt:lpstr>Stay invested</vt:lpstr>
      <vt:lpstr>Fundamental principles</vt:lpstr>
      <vt:lpstr>Next steps</vt:lpstr>
      <vt:lpstr>Buyer beware</vt:lpstr>
      <vt:lpstr>Key takeaways and action items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101</dc:title>
  <dc:subject>Shareholder presentation developed for Cathy Saunders to use with the general public</dc:subject>
  <dc:creator>Putnam Investments</dc:creator>
  <cp:keywords>investments, shareholder, use, thought, leadership</cp:keywords>
  <cp:lastModifiedBy>Jackie Miller</cp:lastModifiedBy>
  <cp:revision>10</cp:revision>
  <dcterms:created xsi:type="dcterms:W3CDTF">2022-09-08T12:59:27Z</dcterms:created>
  <dcterms:modified xsi:type="dcterms:W3CDTF">2022-11-17T21:36:10Z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annel">
    <vt:lpwstr>R Cross Channel</vt:lpwstr>
  </property>
  <property fmtid="{D5CDD505-2E9C-101B-9397-08002B2CF9AE}" pid="3" name="Created">
    <vt:filetime>2022-08-26T00:00:00Z</vt:filetime>
  </property>
  <property fmtid="{D5CDD505-2E9C-101B-9397-08002B2CF9AE}" pid="4" name="DocActive">
    <vt:lpwstr>TRUE</vt:lpwstr>
  </property>
  <property fmtid="{D5CDD505-2E9C-101B-9397-08002B2CF9AE}" pid="5" name="DocType">
    <vt:lpwstr>Presentation</vt:lpwstr>
  </property>
  <property fmtid="{D5CDD505-2E9C-101B-9397-08002B2CF9AE}" pid="6" name="ExpirationDate">
    <vt:lpwstr>05-11-2023</vt:lpwstr>
  </property>
  <property fmtid="{D5CDD505-2E9C-101B-9397-08002B2CF9AE}" pid="7" name="JobNumber">
    <vt:lpwstr>330055</vt:lpwstr>
  </property>
  <property fmtid="{D5CDD505-2E9C-101B-9397-08002B2CF9AE}" pid="8" name="LastSaved">
    <vt:filetime>2022-09-08T00:00:00Z</vt:filetime>
  </property>
  <property fmtid="{D5CDD505-2E9C-101B-9397-08002B2CF9AE}" pid="9" name="MaterialCode">
    <vt:lpwstr>PPT402</vt:lpwstr>
  </property>
  <property fmtid="{D5CDD505-2E9C-101B-9397-08002B2CF9AE}" pid="10" name="Producer">
    <vt:lpwstr>macOS Version 12.5 (Build 21G72) Quartz PDFContext</vt:lpwstr>
  </property>
  <property fmtid="{D5CDD505-2E9C-101B-9397-08002B2CF9AE}" pid="11" name="ProductLine">
    <vt:lpwstr>L_PRM</vt:lpwstr>
  </property>
  <property fmtid="{D5CDD505-2E9C-101B-9397-08002B2CF9AE}" pid="12" name="Program">
    <vt:lpwstr>BrokerRep Sales Support</vt:lpwstr>
  </property>
  <property fmtid="{D5CDD505-2E9C-101B-9397-08002B2CF9AE}" pid="13" name="SendToSeismic">
    <vt:lpwstr>TRUE</vt:lpwstr>
  </property>
  <property fmtid="{D5CDD505-2E9C-101B-9397-08002B2CF9AE}" pid="14" name="Subcategory">
    <vt:lpwstr>Campaign Support</vt:lpwstr>
  </property>
  <property fmtid="{D5CDD505-2E9C-101B-9397-08002B2CF9AE}" pid="15" name="VersionNum">
    <vt:lpwstr>11</vt:lpwstr>
  </property>
  <property fmtid="{D5CDD505-2E9C-101B-9397-08002B2CF9AE}" pid="16" name="VersionStamp">
    <vt:lpwstr>R11</vt:lpwstr>
  </property>
</Properties>
</file>